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4" r:id="rId6"/>
    <p:sldId id="260" r:id="rId7"/>
    <p:sldId id="273" r:id="rId8"/>
    <p:sldId id="262" r:id="rId9"/>
    <p:sldId id="276" r:id="rId10"/>
    <p:sldId id="275" r:id="rId11"/>
    <p:sldId id="263" r:id="rId12"/>
    <p:sldId id="264" r:id="rId13"/>
    <p:sldId id="270" r:id="rId14"/>
    <p:sldId id="278" r:id="rId15"/>
    <p:sldId id="279" r:id="rId16"/>
    <p:sldId id="281" r:id="rId17"/>
    <p:sldId id="282" r:id="rId18"/>
    <p:sldId id="265" r:id="rId19"/>
    <p:sldId id="266" r:id="rId20"/>
    <p:sldId id="267" r:id="rId21"/>
    <p:sldId id="268" r:id="rId22"/>
    <p:sldId id="269" r:id="rId23"/>
    <p:sldId id="272" r:id="rId24"/>
  </p:sldIdLst>
  <p:sldSz cx="18288000" cy="10287000"/>
  <p:notesSz cx="6858000" cy="9144000"/>
  <p:embeddedFontLst>
    <p:embeddedFont>
      <p:font typeface="Pretendard Bold" panose="020B0600000101010101" charset="-127"/>
      <p:bold r:id="rId25"/>
    </p:embeddedFont>
    <p:embeddedFont>
      <p:font typeface="Pretendard Regular" panose="020B0600000101010101" charset="-127"/>
      <p:regular r:id="rId26"/>
    </p:embeddedFont>
    <p:embeddedFont>
      <p:font typeface="Pretendard Medium" panose="020B0600000101010101" charset="-127"/>
      <p:bold r:id="rId27"/>
    </p:embeddedFont>
    <p:embeddedFont>
      <p:font typeface="Pretendard Light" panose="020B0600000101010101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oppins ExtraLight" panose="020B0600000101010101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22" autoAdjust="0"/>
  </p:normalViewPr>
  <p:slideViewPr>
    <p:cSldViewPr>
      <p:cViewPr varScale="1">
        <p:scale>
          <a:sx n="73" d="100"/>
          <a:sy n="73" d="100"/>
        </p:scale>
        <p:origin x="82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04800"/>
            <a:ext cx="176149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3581400"/>
            <a:ext cx="10972800" cy="336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0700" b="0" i="0" u="none" strike="noStrike">
                <a:solidFill>
                  <a:srgbClr val="4585FB"/>
                </a:solidFill>
                <a:latin typeface="Pretendard Bold"/>
              </a:rPr>
              <a:t>Passion makes Fashion(PMF)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6100" y="6692900"/>
            <a:ext cx="9563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 dirty="0" err="1">
                <a:solidFill>
                  <a:srgbClr val="2A2A2A">
                    <a:alpha val="70196"/>
                  </a:srgbClr>
                </a:solidFill>
                <a:latin typeface="Pretendard Regular"/>
              </a:rPr>
              <a:t>FashionFinder</a:t>
            </a:r>
            <a:endParaRPr lang="en-US" sz="2300" b="0" i="0" u="none" strike="noStrike" dirty="0">
              <a:solidFill>
                <a:srgbClr val="2A2A2A">
                  <a:alpha val="70196"/>
                </a:srgbClr>
              </a:solidFill>
              <a:latin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188200" y="2819400"/>
            <a:ext cx="3911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>
                <a:solidFill>
                  <a:srgbClr val="4585FB"/>
                </a:solidFill>
                <a:latin typeface="Pretendard Bold"/>
              </a:rPr>
              <a:t>2024   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219075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43300" y="698500"/>
            <a:ext cx="114681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6600" b="0" i="0" u="none" strike="noStrike" dirty="0">
                <a:solidFill>
                  <a:srgbClr val="4585FB"/>
                </a:solidFill>
                <a:ea typeface="Pretendard Bold"/>
              </a:rPr>
              <a:t>데이터</a:t>
            </a:r>
            <a:r>
              <a:rPr lang="en-US" sz="66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6600" b="0" i="0" u="none" strike="noStrike" dirty="0" smtClean="0">
                <a:solidFill>
                  <a:srgbClr val="4585FB"/>
                </a:solidFill>
                <a:ea typeface="Pretendard Bold"/>
              </a:rPr>
              <a:t>수집</a:t>
            </a:r>
            <a:r>
              <a:rPr lang="en-US" altLang="ko-KR" sz="6600" b="0" i="0" u="none" strike="noStrike" dirty="0" smtClean="0">
                <a:solidFill>
                  <a:srgbClr val="4585FB"/>
                </a:solidFill>
                <a:ea typeface="Pretendard Bold"/>
              </a:rPr>
              <a:t>(</a:t>
            </a:r>
            <a:r>
              <a:rPr lang="ko-KR" altLang="en-US" sz="6600" dirty="0" smtClean="0">
                <a:solidFill>
                  <a:srgbClr val="4585FB"/>
                </a:solidFill>
                <a:ea typeface="Pretendard Bold"/>
              </a:rPr>
              <a:t>옷 상세 페이지</a:t>
            </a:r>
            <a:r>
              <a:rPr lang="en-US" altLang="ko-KR" sz="6600" dirty="0" smtClean="0">
                <a:solidFill>
                  <a:srgbClr val="4585FB"/>
                </a:solidFill>
                <a:ea typeface="Pretendard Bold"/>
              </a:rPr>
              <a:t>)</a:t>
            </a:r>
            <a:endParaRPr lang="ko-KR" sz="6600" b="0" i="0" u="none" strike="noStrike" dirty="0">
              <a:solidFill>
                <a:srgbClr val="4585FB"/>
              </a:solidFill>
              <a:ea typeface="Pretendard Bold"/>
            </a:endParaRPr>
          </a:p>
          <a:p>
            <a:pPr lvl="0" algn="l">
              <a:lnSpc>
                <a:spcPct val="130310"/>
              </a:lnSpc>
            </a:pPr>
            <a:endParaRPr lang="ko-KR" sz="6600" b="0" i="0" u="none" strike="noStrike" dirty="0">
              <a:solidFill>
                <a:srgbClr val="4585FB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585FB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419350"/>
            <a:ext cx="3232150" cy="4567749"/>
          </a:xfrm>
          <a:prstGeom prst="rect">
            <a:avLst/>
          </a:prstGeom>
        </p:spPr>
      </p:pic>
      <p:pic>
        <p:nvPicPr>
          <p:cNvPr id="2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46185" y="1377315"/>
            <a:ext cx="800100" cy="13971270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2667000" y="8623084"/>
            <a:ext cx="13106400" cy="779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b="0" i="0" u="none" strike="noStrike" dirty="0" smtClean="0">
                <a:solidFill>
                  <a:srgbClr val="2A2A2A"/>
                </a:solidFill>
                <a:ea typeface="Pretendard Regular"/>
              </a:rPr>
              <a:t>수집한 데이터 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ea typeface="Pretendard Regular"/>
              </a:rPr>
              <a:t>: 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옷 대</a:t>
            </a:r>
            <a:r>
              <a:rPr lang="en-US" altLang="ko-KR" dirty="0">
                <a:solidFill>
                  <a:srgbClr val="2A2A2A"/>
                </a:solidFill>
                <a:ea typeface="Pretendard Regular"/>
              </a:rPr>
              <a:t>/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소 분류</a:t>
            </a:r>
            <a:r>
              <a:rPr lang="en-US" altLang="ko-KR" dirty="0" smtClean="0">
                <a:solidFill>
                  <a:srgbClr val="2A2A2A"/>
                </a:solidFill>
                <a:ea typeface="Pretendard Regular"/>
              </a:rPr>
              <a:t>, </a:t>
            </a: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옷 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이름</a:t>
            </a:r>
            <a:r>
              <a:rPr lang="en-US" altLang="ko-KR" dirty="0">
                <a:solidFill>
                  <a:srgbClr val="2A2A2A"/>
                </a:solidFill>
                <a:ea typeface="Pretendard Regular"/>
              </a:rPr>
              <a:t>, </a:t>
            </a: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옷 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이미지 </a:t>
            </a:r>
            <a:r>
              <a:rPr lang="en-US" altLang="ko-KR" dirty="0" err="1">
                <a:solidFill>
                  <a:srgbClr val="2A2A2A"/>
                </a:solidFill>
                <a:ea typeface="Pretendard Regular"/>
              </a:rPr>
              <a:t>url</a:t>
            </a:r>
            <a:endParaRPr lang="en-US" altLang="ko-KR" dirty="0" smtClean="0">
              <a:solidFill>
                <a:srgbClr val="2A2A2A"/>
              </a:solidFill>
              <a:ea typeface="Pretendard Regular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수집 방식 </a:t>
            </a:r>
            <a:r>
              <a:rPr lang="en-US" altLang="ko-KR" dirty="0" smtClean="0">
                <a:solidFill>
                  <a:srgbClr val="2A2A2A"/>
                </a:solidFill>
                <a:ea typeface="Pretendard Regular"/>
              </a:rPr>
              <a:t>: </a:t>
            </a: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동적  </a:t>
            </a:r>
            <a:r>
              <a:rPr lang="ko-KR" altLang="en-US" dirty="0" err="1" smtClean="0">
                <a:solidFill>
                  <a:srgbClr val="2A2A2A"/>
                </a:solidFill>
                <a:ea typeface="Pretendard Regular"/>
              </a:rPr>
              <a:t>크롤링</a:t>
            </a:r>
            <a:endParaRPr lang="en-US" altLang="ko-KR" dirty="0" smtClean="0">
              <a:solidFill>
                <a:srgbClr val="2A2A2A"/>
              </a:solidFill>
              <a:ea typeface="Pretendard Regular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endParaRPr lang="en-US" altLang="ko-KR" b="0" i="0" u="none" strike="noStrike" dirty="0" smtClean="0">
              <a:solidFill>
                <a:srgbClr val="2A2A2A"/>
              </a:solidFill>
              <a:ea typeface="Pretendard Regular"/>
            </a:endParaRP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endParaRPr lang="ko-KR" b="0" i="0" u="none" strike="noStrike" dirty="0">
              <a:solidFill>
                <a:srgbClr val="2A2A2A"/>
              </a:solidFill>
              <a:ea typeface="Pretendard Regular"/>
            </a:endParaRPr>
          </a:p>
        </p:txBody>
      </p:sp>
      <p:pic>
        <p:nvPicPr>
          <p:cNvPr id="2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925790" y="2417200"/>
            <a:ext cx="640890" cy="13971270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741021"/>
            <a:ext cx="276970" cy="34850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3738934"/>
            <a:ext cx="96774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3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43300" y="698500"/>
            <a:ext cx="114681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6600" b="0" i="0" u="none" strike="noStrike" dirty="0">
                <a:solidFill>
                  <a:srgbClr val="4585FB"/>
                </a:solidFill>
                <a:ea typeface="Pretendard Bold"/>
              </a:rPr>
              <a:t>이미지</a:t>
            </a:r>
            <a:r>
              <a:rPr lang="en-US" sz="66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6600" b="0" i="0" u="none" strike="noStrike" dirty="0">
                <a:solidFill>
                  <a:srgbClr val="4585FB"/>
                </a:solidFill>
                <a:ea typeface="Pretendard Bold"/>
              </a:rPr>
              <a:t>데이터</a:t>
            </a:r>
            <a:r>
              <a:rPr lang="en-US" sz="66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6600" b="0" i="0" u="none" strike="noStrike" dirty="0" smtClean="0">
                <a:solidFill>
                  <a:srgbClr val="4585FB"/>
                </a:solidFill>
                <a:ea typeface="Pretendard Bold"/>
              </a:rPr>
              <a:t>전처리</a:t>
            </a:r>
            <a:endParaRPr lang="ko-KR" sz="6600" b="0" i="0" u="none" strike="noStrike" dirty="0">
              <a:solidFill>
                <a:srgbClr val="4585FB"/>
              </a:solidFill>
              <a:ea typeface="Pretendard Bold"/>
            </a:endParaRPr>
          </a:p>
          <a:p>
            <a:pPr lvl="0" algn="l">
              <a:lnSpc>
                <a:spcPct val="130310"/>
              </a:lnSpc>
            </a:pPr>
            <a:endParaRPr lang="ko-KR" sz="6600" b="0" i="0" u="none" strike="noStrike" dirty="0">
              <a:solidFill>
                <a:srgbClr val="4585FB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585FB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092700" y="6108700"/>
            <a:ext cx="3429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2781300"/>
            <a:ext cx="6172200" cy="311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400" y="6591300"/>
            <a:ext cx="6172200" cy="306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66370" y="-952500"/>
            <a:ext cx="800100" cy="8597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44000" y="3352800"/>
            <a:ext cx="8229600" cy="582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사용한 전처리</a:t>
            </a:r>
            <a:r>
              <a:rPr lang="en-US" altLang="ko-KR" dirty="0" smtClean="0">
                <a:solidFill>
                  <a:srgbClr val="2A2A2A"/>
                </a:solidFill>
                <a:ea typeface="Pretendard Regular"/>
              </a:rPr>
              <a:t>: </a:t>
            </a:r>
            <a:r>
              <a:rPr lang="en-US" b="0" i="0" u="none" strike="noStrike" dirty="0" smtClean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ea typeface="Pretendard Regular"/>
              </a:rPr>
              <a:t>배경</a:t>
            </a:r>
            <a:r>
              <a:rPr lang="en-US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b="0" i="0" u="none" strike="noStrike" dirty="0" smtClean="0">
                <a:solidFill>
                  <a:srgbClr val="2A2A2A"/>
                </a:solidFill>
                <a:ea typeface="Pretendard Regular"/>
              </a:rPr>
              <a:t>검정색</a:t>
            </a:r>
            <a:r>
              <a:rPr lang="en-US" b="0" i="0" u="none" strike="noStrike" dirty="0" smtClean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b="0" i="0" u="none" strike="noStrike" dirty="0" smtClean="0">
                <a:solidFill>
                  <a:srgbClr val="2A2A2A"/>
                </a:solidFill>
                <a:ea typeface="Pretendard Regular"/>
              </a:rPr>
              <a:t>변환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ea typeface="Pretendard Regular"/>
              </a:rPr>
              <a:t>, </a:t>
            </a:r>
            <a:r>
              <a:rPr lang="ko-KR" altLang="ko-KR" dirty="0">
                <a:solidFill>
                  <a:srgbClr val="2A2A2A"/>
                </a:solidFill>
                <a:ea typeface="Pretendard Regular"/>
              </a:rPr>
              <a:t>이미지</a:t>
            </a:r>
            <a:r>
              <a:rPr lang="en-US" altLang="ko-KR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altLang="ko-KR" dirty="0">
                <a:solidFill>
                  <a:srgbClr val="2A2A2A"/>
                </a:solidFill>
                <a:ea typeface="Pretendard Regular"/>
              </a:rPr>
              <a:t>증강</a:t>
            </a:r>
            <a:r>
              <a:rPr lang="en-US" altLang="ko-KR" dirty="0">
                <a:solidFill>
                  <a:srgbClr val="2A2A2A"/>
                </a:solidFill>
                <a:latin typeface="Pretendard Regular"/>
              </a:rPr>
              <a:t>(</a:t>
            </a:r>
            <a:r>
              <a:rPr lang="ko-KR" altLang="ko-KR" dirty="0">
                <a:solidFill>
                  <a:srgbClr val="2A2A2A"/>
                </a:solidFill>
                <a:ea typeface="Pretendard Regular"/>
              </a:rPr>
              <a:t>좌우</a:t>
            </a:r>
            <a:r>
              <a:rPr lang="en-US" altLang="ko-KR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altLang="ko-KR" dirty="0">
                <a:solidFill>
                  <a:srgbClr val="2A2A2A"/>
                </a:solidFill>
                <a:ea typeface="Pretendard Regular"/>
              </a:rPr>
              <a:t>반전</a:t>
            </a:r>
            <a:r>
              <a:rPr lang="en-US" altLang="ko-KR" dirty="0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altLang="ko-KR" dirty="0">
                <a:solidFill>
                  <a:srgbClr val="2A2A2A"/>
                </a:solidFill>
                <a:ea typeface="Pretendard Regular"/>
              </a:rPr>
              <a:t>이미지</a:t>
            </a:r>
            <a:r>
              <a:rPr lang="en-US" altLang="ko-KR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altLang="ko-KR" dirty="0">
                <a:solidFill>
                  <a:srgbClr val="2A2A2A"/>
                </a:solidFill>
                <a:ea typeface="Pretendard Regular"/>
              </a:rPr>
              <a:t>좌우로</a:t>
            </a:r>
            <a:r>
              <a:rPr lang="en-US" altLang="ko-KR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altLang="ko-KR" dirty="0">
                <a:solidFill>
                  <a:srgbClr val="2A2A2A"/>
                </a:solidFill>
                <a:ea typeface="Pretendard Regular"/>
              </a:rPr>
              <a:t>이동</a:t>
            </a:r>
            <a:r>
              <a:rPr lang="en-US" altLang="ko-KR" dirty="0" smtClean="0">
                <a:solidFill>
                  <a:srgbClr val="2A2A2A"/>
                </a:solidFill>
                <a:latin typeface="Pretendard Regular"/>
              </a:rPr>
              <a:t>)</a:t>
            </a:r>
          </a:p>
          <a:p>
            <a:pPr marL="34290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dirty="0">
                <a:solidFill>
                  <a:srgbClr val="2A2A2A"/>
                </a:solidFill>
                <a:latin typeface="Pretendard Regular"/>
              </a:rPr>
              <a:t>검정색으로 변환한 이유</a:t>
            </a:r>
            <a:r>
              <a:rPr lang="ko-KR" altLang="en-US" dirty="0" smtClean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en-US" altLang="ko-KR" dirty="0">
                <a:solidFill>
                  <a:srgbClr val="2A2A2A"/>
                </a:solidFill>
                <a:latin typeface="Pretendard Regular"/>
              </a:rPr>
              <a:t>: </a:t>
            </a:r>
            <a:endParaRPr lang="en-US" altLang="ko-KR" dirty="0" smtClean="0">
              <a:solidFill>
                <a:srgbClr val="2A2A2A"/>
              </a:solidFill>
              <a:latin typeface="Pretendard Regular"/>
            </a:endParaRPr>
          </a:p>
          <a:p>
            <a:pPr algn="just">
              <a:lnSpc>
                <a:spcPct val="136950"/>
              </a:lnSpc>
              <a:buClr>
                <a:srgbClr val="2A2A2A"/>
              </a:buClr>
            </a:pPr>
            <a:r>
              <a:rPr lang="en-US" altLang="ko-KR" dirty="0" smtClean="0">
                <a:solidFill>
                  <a:srgbClr val="2A2A2A"/>
                </a:solidFill>
                <a:latin typeface="Pretendard Regular"/>
              </a:rPr>
              <a:t>      1. </a:t>
            </a:r>
            <a:r>
              <a:rPr lang="ko-KR" altLang="en-US" dirty="0" smtClean="0">
                <a:solidFill>
                  <a:srgbClr val="2A2A2A"/>
                </a:solidFill>
                <a:latin typeface="Pretendard Regular"/>
              </a:rPr>
              <a:t>모델을 학습에 있어 </a:t>
            </a:r>
            <a:r>
              <a:rPr lang="ko-KR" altLang="en-US" dirty="0">
                <a:solidFill>
                  <a:srgbClr val="2A2A2A"/>
                </a:solidFill>
                <a:latin typeface="Pretendard Regular"/>
              </a:rPr>
              <a:t>배경이 일정하지 </a:t>
            </a:r>
            <a:r>
              <a:rPr lang="ko-KR" altLang="en-US" dirty="0" smtClean="0">
                <a:solidFill>
                  <a:srgbClr val="2A2A2A"/>
                </a:solidFill>
                <a:latin typeface="Pretendard Regular"/>
              </a:rPr>
              <a:t>않아 </a:t>
            </a:r>
            <a:r>
              <a:rPr lang="ko-KR" altLang="en-US" dirty="0">
                <a:solidFill>
                  <a:srgbClr val="2A2A2A"/>
                </a:solidFill>
                <a:latin typeface="Pretendard Regular"/>
              </a:rPr>
              <a:t>이미지 분류에 </a:t>
            </a:r>
            <a:r>
              <a:rPr lang="ko-KR" altLang="en-US" dirty="0" smtClean="0">
                <a:solidFill>
                  <a:srgbClr val="2A2A2A"/>
                </a:solidFill>
                <a:latin typeface="Pretendard Regular"/>
              </a:rPr>
              <a:t>악영향을 끼친다고               판단하였기 때문</a:t>
            </a:r>
            <a:r>
              <a:rPr lang="en-US" altLang="ko-KR" dirty="0" smtClean="0">
                <a:solidFill>
                  <a:srgbClr val="2A2A2A"/>
                </a:solidFill>
                <a:latin typeface="Pretendard Regular"/>
              </a:rPr>
              <a:t> </a:t>
            </a:r>
          </a:p>
          <a:p>
            <a:pPr algn="just">
              <a:lnSpc>
                <a:spcPct val="136950"/>
              </a:lnSpc>
              <a:buClr>
                <a:srgbClr val="2A2A2A"/>
              </a:buClr>
            </a:pPr>
            <a:r>
              <a:rPr lang="en-US" altLang="ko-KR" dirty="0" smtClean="0">
                <a:solidFill>
                  <a:srgbClr val="2A2A2A"/>
                </a:solidFill>
                <a:latin typeface="Pretendard Regular"/>
              </a:rPr>
              <a:t>     2. </a:t>
            </a:r>
            <a:r>
              <a:rPr lang="ko-KR" altLang="en-US" dirty="0" smtClean="0">
                <a:solidFill>
                  <a:srgbClr val="2A2A2A"/>
                </a:solidFill>
                <a:latin typeface="Pretendard Regular"/>
              </a:rPr>
              <a:t>흰색 </a:t>
            </a:r>
            <a:r>
              <a:rPr lang="ko-KR" altLang="en-US" dirty="0">
                <a:solidFill>
                  <a:srgbClr val="2A2A2A"/>
                </a:solidFill>
                <a:latin typeface="Pretendard Regular"/>
              </a:rPr>
              <a:t>배경을 선택했을 </a:t>
            </a:r>
            <a:r>
              <a:rPr lang="ko-KR" altLang="en-US" dirty="0" smtClean="0">
                <a:solidFill>
                  <a:srgbClr val="2A2A2A"/>
                </a:solidFill>
                <a:latin typeface="Pretendard Regular"/>
              </a:rPr>
              <a:t>때 흰색의 옷을 </a:t>
            </a:r>
            <a:r>
              <a:rPr lang="ko-KR" altLang="en-US" dirty="0">
                <a:solidFill>
                  <a:srgbClr val="2A2A2A"/>
                </a:solidFill>
                <a:latin typeface="Pretendard Regular"/>
              </a:rPr>
              <a:t>잘 판단하지 못하였지만 검정색 배경을 선택했을 때는 </a:t>
            </a:r>
            <a:r>
              <a:rPr lang="ko-KR" altLang="en-US" dirty="0" smtClean="0">
                <a:solidFill>
                  <a:srgbClr val="2A2A2A"/>
                </a:solidFill>
                <a:latin typeface="Pretendard Regular"/>
              </a:rPr>
              <a:t>검정색 옷을 </a:t>
            </a:r>
            <a:r>
              <a:rPr lang="ko-KR" altLang="en-US" dirty="0">
                <a:solidFill>
                  <a:srgbClr val="2A2A2A"/>
                </a:solidFill>
                <a:latin typeface="Pretendard Regular"/>
              </a:rPr>
              <a:t>대부분 잘 </a:t>
            </a:r>
            <a:r>
              <a:rPr lang="ko-KR" altLang="en-US" dirty="0" smtClean="0">
                <a:solidFill>
                  <a:srgbClr val="2A2A2A"/>
                </a:solidFill>
                <a:latin typeface="Pretendard Regular"/>
              </a:rPr>
              <a:t>판단하였기 때문</a:t>
            </a:r>
            <a:endParaRPr lang="en-US" b="0" i="0" u="none" strike="noStrike" dirty="0" smtClean="0">
              <a:solidFill>
                <a:srgbClr val="2A2A2A"/>
              </a:solidFill>
              <a:latin typeface="Pretendard Regular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endParaRPr lang="en-US" b="0" i="0" u="none" strike="noStrike" dirty="0">
              <a:solidFill>
                <a:srgbClr val="2A2A2A"/>
              </a:solidFill>
              <a:latin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2801600" y="4768850"/>
            <a:ext cx="990600" cy="859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43300" y="698500"/>
            <a:ext cx="114681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6600" b="0" i="0" u="none" strike="noStrike" dirty="0">
                <a:solidFill>
                  <a:srgbClr val="4585FB"/>
                </a:solidFill>
                <a:ea typeface="Pretendard Bold"/>
              </a:rPr>
              <a:t>텍스트</a:t>
            </a:r>
            <a:r>
              <a:rPr lang="en-US" sz="66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6600" b="0" i="0" u="none" strike="noStrike" dirty="0">
                <a:solidFill>
                  <a:srgbClr val="4585FB"/>
                </a:solidFill>
                <a:ea typeface="Pretendard Bold"/>
              </a:rPr>
              <a:t>데이터</a:t>
            </a:r>
            <a:r>
              <a:rPr lang="en-US" sz="66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6600" b="0" i="0" u="none" strike="noStrike" dirty="0" smtClean="0">
                <a:solidFill>
                  <a:srgbClr val="4585FB"/>
                </a:solidFill>
                <a:ea typeface="Pretendard Bold"/>
              </a:rPr>
              <a:t>전처리</a:t>
            </a:r>
            <a:endParaRPr lang="ko-KR" sz="6600" b="0" i="0" u="none" strike="noStrike" dirty="0">
              <a:solidFill>
                <a:srgbClr val="4585FB"/>
              </a:solidFill>
              <a:ea typeface="Pretendard Bold"/>
            </a:endParaRPr>
          </a:p>
          <a:p>
            <a:pPr lvl="0" algn="l">
              <a:lnSpc>
                <a:spcPct val="130310"/>
              </a:lnSpc>
            </a:pPr>
            <a:endParaRPr lang="ko-KR" sz="6600" b="0" i="0" u="none" strike="noStrike" dirty="0">
              <a:solidFill>
                <a:srgbClr val="4585FB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585FB"/>
                </a:solidFill>
                <a:latin typeface="Poppins ExtraLight"/>
              </a:rPr>
              <a:t>07</a:t>
            </a:r>
            <a:endParaRPr lang="en-US" sz="8500" b="0" i="0" u="none" strike="noStrike" spc="-5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6057900" y="7378700"/>
            <a:ext cx="3429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6038850"/>
            <a:ext cx="4597400" cy="2882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6051550"/>
            <a:ext cx="4381500" cy="297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4500" y="6038850"/>
            <a:ext cx="4851400" cy="300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11391900" y="7378700"/>
            <a:ext cx="3429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2809875"/>
            <a:ext cx="6172200" cy="2679700"/>
          </a:xfrm>
          <a:prstGeom prst="rect">
            <a:avLst/>
          </a:prstGeom>
        </p:spPr>
      </p:pic>
      <p:pic>
        <p:nvPicPr>
          <p:cNvPr id="16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522200" y="-1409700"/>
            <a:ext cx="800100" cy="8597900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9131300" y="2768600"/>
            <a:ext cx="7747000" cy="23655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전처리 기법 </a:t>
            </a:r>
            <a:r>
              <a:rPr lang="en-US" altLang="ko-KR" dirty="0" smtClean="0">
                <a:solidFill>
                  <a:srgbClr val="2A2A2A"/>
                </a:solidFill>
                <a:ea typeface="Pretendard Regular"/>
              </a:rPr>
              <a:t>: SBERT</a:t>
            </a: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를 사용해 텍스트 </a:t>
            </a:r>
            <a:r>
              <a:rPr lang="ko-KR" altLang="en-US" dirty="0" err="1" smtClean="0">
                <a:solidFill>
                  <a:srgbClr val="2A2A2A"/>
                </a:solidFill>
                <a:ea typeface="Pretendard Regular"/>
              </a:rPr>
              <a:t>임베딩</a:t>
            </a:r>
            <a:r>
              <a:rPr lang="en-US" altLang="ko-KR" dirty="0" smtClean="0">
                <a:solidFill>
                  <a:srgbClr val="2A2A2A"/>
                </a:solidFill>
                <a:ea typeface="Pretendard Regular"/>
              </a:rPr>
              <a:t>, 20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번</a:t>
            </a: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 이상 나온 단어 추출</a:t>
            </a:r>
            <a:endParaRPr lang="en-US" altLang="ko-KR" dirty="0" smtClean="0">
              <a:solidFill>
                <a:srgbClr val="2A2A2A"/>
              </a:solidFill>
              <a:ea typeface="Pretendard Regular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en-US" altLang="ko-KR" dirty="0" smtClean="0">
                <a:solidFill>
                  <a:srgbClr val="2A2A2A"/>
                </a:solidFill>
                <a:ea typeface="Pretendard Regular"/>
              </a:rPr>
              <a:t>SBERT </a:t>
            </a: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사용 이유 </a:t>
            </a:r>
            <a:r>
              <a:rPr lang="en-US" altLang="ko-KR" dirty="0" smtClean="0">
                <a:solidFill>
                  <a:srgbClr val="2A2A2A"/>
                </a:solidFill>
                <a:ea typeface="Pretendard Regular"/>
              </a:rPr>
              <a:t>: 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텍스트 데이터인 옷 이름은 하나의 단어가 아닌 </a:t>
            </a:r>
            <a:endParaRPr lang="en-US" altLang="ko-KR" dirty="0" smtClean="0">
              <a:solidFill>
                <a:srgbClr val="2A2A2A"/>
              </a:solidFill>
              <a:ea typeface="Pretendard Regular"/>
            </a:endParaRP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                                      여러 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단어로 이루어진 문장의 형태이기 때문에 </a:t>
            </a: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                                      문장 </a:t>
            </a:r>
            <a:r>
              <a:rPr lang="ko-KR" altLang="en-US" dirty="0" err="1">
                <a:solidFill>
                  <a:srgbClr val="2A2A2A"/>
                </a:solidFill>
                <a:ea typeface="Pretendard Regular"/>
              </a:rPr>
              <a:t>임베딩을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 생성하는데 특화된 </a:t>
            </a:r>
            <a:r>
              <a:rPr lang="en-US" altLang="ko-KR" dirty="0">
                <a:solidFill>
                  <a:srgbClr val="2A2A2A"/>
                </a:solidFill>
                <a:ea typeface="Pretendard Regular"/>
              </a:rPr>
              <a:t>SBERT 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모델을 </a:t>
            </a: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사용</a:t>
            </a:r>
            <a:endParaRPr lang="en-US" altLang="ko-KR" dirty="0" smtClean="0">
              <a:solidFill>
                <a:srgbClr val="2A2A2A"/>
              </a:solidFill>
              <a:ea typeface="Pretendard Regular"/>
            </a:endParaRP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en-US" altLang="ko-KR" dirty="0" smtClean="0">
                <a:solidFill>
                  <a:srgbClr val="2A2A2A"/>
                </a:solidFill>
                <a:ea typeface="Pretendard Regular"/>
              </a:rPr>
              <a:t>                                      (</a:t>
            </a:r>
            <a:r>
              <a:rPr lang="en-US" altLang="ko-KR" dirty="0">
                <a:solidFill>
                  <a:srgbClr val="2A2A2A"/>
                </a:solidFill>
                <a:ea typeface="Pretendard Regular"/>
              </a:rPr>
              <a:t>Word2Vec(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단어</a:t>
            </a:r>
            <a:r>
              <a:rPr lang="en-US" altLang="ko-KR" dirty="0" smtClean="0">
                <a:solidFill>
                  <a:srgbClr val="2A2A2A"/>
                </a:solidFill>
                <a:ea typeface="Pretendard Regular"/>
              </a:rPr>
              <a:t>), </a:t>
            </a:r>
            <a:r>
              <a:rPr lang="en-US" altLang="ko-KR" dirty="0" err="1" smtClean="0">
                <a:solidFill>
                  <a:srgbClr val="2A2A2A"/>
                </a:solidFill>
                <a:ea typeface="Pretendard Regular"/>
              </a:rPr>
              <a:t>FastText</a:t>
            </a:r>
            <a:r>
              <a:rPr lang="en-US" altLang="ko-KR" dirty="0">
                <a:solidFill>
                  <a:srgbClr val="2A2A2A"/>
                </a:solidFill>
                <a:ea typeface="Pretendard Regular"/>
              </a:rPr>
              <a:t>(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단어</a:t>
            </a:r>
            <a:r>
              <a:rPr lang="en-US" altLang="ko-KR" dirty="0">
                <a:solidFill>
                  <a:srgbClr val="2A2A2A"/>
                </a:solidFill>
                <a:ea typeface="Pretendard Regular"/>
              </a:rPr>
              <a:t>))</a:t>
            </a:r>
            <a:endParaRPr lang="ko-KR" altLang="en-US" dirty="0">
              <a:solidFill>
                <a:srgbClr val="2A2A2A"/>
              </a:solidFill>
              <a:ea typeface="Pretendard Regular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endParaRPr lang="en-US" altLang="ko-KR" dirty="0">
              <a:solidFill>
                <a:srgbClr val="2A2A2A"/>
              </a:solidFill>
              <a:ea typeface="Pretendard Regular"/>
            </a:endParaRPr>
          </a:p>
        </p:txBody>
      </p:sp>
      <p:pic>
        <p:nvPicPr>
          <p:cNvPr id="18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2426950" y="730250"/>
            <a:ext cx="990600" cy="859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8089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7000" b="0" i="0" u="none" strike="noStrike">
                <a:solidFill>
                  <a:srgbClr val="4585FB"/>
                </a:solidFill>
                <a:latin typeface="Pretendard Bold"/>
              </a:rPr>
              <a:t>DB </a:t>
            </a:r>
            <a:r>
              <a:rPr lang="ko-KR" sz="7000" b="0" i="0" u="none" strike="noStrike">
                <a:solidFill>
                  <a:srgbClr val="4585FB"/>
                </a:solidFill>
                <a:ea typeface="Pretendard Bold"/>
              </a:rPr>
              <a:t>구현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585FB"/>
                </a:solidFill>
                <a:latin typeface="Poppins ExtraLight"/>
              </a:rPr>
              <a:t>08</a:t>
            </a:r>
            <a:endParaRPr lang="en-US" sz="8500" b="0" i="0" u="none" strike="noStrike" spc="-5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24900" y="1333500"/>
            <a:ext cx="800100" cy="952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03900" y="6819900"/>
            <a:ext cx="6667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en-US" sz="3200" b="0" i="0" u="none" strike="noStrike" dirty="0" err="1">
                <a:solidFill>
                  <a:srgbClr val="2A2A2A"/>
                </a:solidFill>
                <a:latin typeface="Pretendard Regular"/>
              </a:rPr>
              <a:t>style_all</a:t>
            </a:r>
            <a:r>
              <a:rPr lang="en-US" sz="3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2A2A2A"/>
                </a:solidFill>
                <a:ea typeface="Pretendard Regular"/>
              </a:rPr>
              <a:t>테이블의</a:t>
            </a:r>
            <a:r>
              <a:rPr lang="en-US" sz="3200" b="0" i="0" u="none" strike="noStrike" dirty="0">
                <a:solidFill>
                  <a:srgbClr val="2A2A2A"/>
                </a:solidFill>
                <a:latin typeface="Pretendard Regular"/>
              </a:rPr>
              <a:t> clothe </a:t>
            </a:r>
            <a:r>
              <a:rPr lang="ko-KR" sz="3200" b="0" i="0" u="none" strike="noStrike" dirty="0">
                <a:solidFill>
                  <a:srgbClr val="2A2A2A"/>
                </a:solidFill>
                <a:ea typeface="Pretendard Regular"/>
              </a:rPr>
              <a:t>컬럼들을</a:t>
            </a:r>
          </a:p>
          <a:p>
            <a:pPr lvl="0" algn="just">
              <a:lnSpc>
                <a:spcPct val="136950"/>
              </a:lnSpc>
            </a:pPr>
            <a:r>
              <a:rPr lang="en-US" sz="3200" b="0" i="0" u="none" strike="noStrike" dirty="0">
                <a:solidFill>
                  <a:srgbClr val="2A2A2A"/>
                </a:solidFill>
                <a:latin typeface="Pretendard Regular"/>
              </a:rPr>
              <a:t>     </a:t>
            </a:r>
            <a:r>
              <a:rPr lang="en-US" sz="3200" b="0" i="0" u="none" strike="noStrike" dirty="0" err="1">
                <a:solidFill>
                  <a:srgbClr val="2A2A2A"/>
                </a:solidFill>
                <a:latin typeface="Pretendard Regular"/>
              </a:rPr>
              <a:t>clothes_info</a:t>
            </a:r>
            <a:r>
              <a:rPr lang="ko-KR" sz="3200" b="0" i="0" u="none" strike="noStrike" dirty="0">
                <a:solidFill>
                  <a:srgbClr val="2A2A2A"/>
                </a:solidFill>
                <a:ea typeface="Pretendard Regular"/>
              </a:rPr>
              <a:t>에서</a:t>
            </a:r>
            <a:r>
              <a:rPr lang="en-US" sz="3200" b="0" i="0" u="none" strike="noStrike" dirty="0">
                <a:solidFill>
                  <a:srgbClr val="2A2A2A"/>
                </a:solidFill>
                <a:latin typeface="Pretendard Regular"/>
              </a:rPr>
              <a:t> key </a:t>
            </a:r>
            <a:r>
              <a:rPr lang="ko-KR" sz="3200" b="0" i="0" u="none" strike="noStrike" dirty="0">
                <a:solidFill>
                  <a:srgbClr val="2A2A2A"/>
                </a:solidFill>
                <a:ea typeface="Pretendard Regular"/>
              </a:rPr>
              <a:t>값으로</a:t>
            </a:r>
            <a:r>
              <a:rPr lang="en-US" sz="3200" b="0" i="0" u="none" strike="noStrike" dirty="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2A2A2A"/>
                </a:solidFill>
                <a:ea typeface="Pretendard Regular"/>
              </a:rPr>
              <a:t>사용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50300" y="4165600"/>
            <a:ext cx="800100" cy="9525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565400"/>
            <a:ext cx="8420100" cy="2647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0" y="2717800"/>
            <a:ext cx="744855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638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660400"/>
            <a:ext cx="1393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altLang="ko-KR" sz="7000" b="0" i="0" u="none" strike="noStrike" dirty="0" smtClean="0">
                <a:solidFill>
                  <a:srgbClr val="4585FB"/>
                </a:solidFill>
                <a:latin typeface="Pretendard Bold"/>
              </a:rPr>
              <a:t>Web Flow Chart</a:t>
            </a:r>
            <a:endParaRPr lang="en-US" sz="7000" b="0" i="0" u="none" strike="noStrike" dirty="0">
              <a:solidFill>
                <a:srgbClr val="4585FB"/>
              </a:solidFill>
              <a:latin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9271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 smtClean="0">
                <a:solidFill>
                  <a:srgbClr val="4585FB"/>
                </a:solidFill>
                <a:latin typeface="Poppins ExtraLight"/>
              </a:rPr>
              <a:t>09</a:t>
            </a:r>
            <a:endParaRPr lang="en-US" sz="6300" b="0" i="0" u="none" strike="noStrike" spc="-3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683510"/>
            <a:ext cx="16313295" cy="63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638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660400"/>
            <a:ext cx="1393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585FB"/>
                </a:solidFill>
                <a:latin typeface="Pretendard Bold"/>
              </a:rPr>
              <a:t>웹 메인 페이지</a:t>
            </a:r>
            <a:endParaRPr lang="en-US" sz="7000" b="0" i="0" u="none" strike="noStrike" dirty="0">
              <a:solidFill>
                <a:srgbClr val="4585FB"/>
              </a:solidFill>
              <a:latin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9271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spc="-300" dirty="0" smtClean="0">
                <a:solidFill>
                  <a:srgbClr val="4585FB"/>
                </a:solidFill>
                <a:latin typeface="Poppins ExtraLight"/>
              </a:rPr>
              <a:t>10</a:t>
            </a:r>
            <a:endParaRPr lang="en-US" sz="6300" b="0" i="0" u="none" strike="noStrike" spc="-3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834" y="2556329"/>
            <a:ext cx="13553032" cy="67659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681620">
            <a:off x="7250803" y="8928807"/>
            <a:ext cx="390525" cy="10256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11033" y="974513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클릭 후 남자페이지로 이동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638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660400"/>
            <a:ext cx="1393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585FB"/>
                </a:solidFill>
                <a:latin typeface="Pretendard Bold"/>
              </a:rPr>
              <a:t>이미지 업로드 페이지</a:t>
            </a:r>
            <a:endParaRPr lang="en-US" sz="7000" b="0" i="0" u="none" strike="noStrike" dirty="0">
              <a:solidFill>
                <a:srgbClr val="4585FB"/>
              </a:solidFill>
              <a:latin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9271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spc="-300" dirty="0" smtClean="0">
                <a:solidFill>
                  <a:srgbClr val="4585FB"/>
                </a:solidFill>
                <a:latin typeface="Poppins ExtraLight"/>
              </a:rPr>
              <a:t>10</a:t>
            </a:r>
            <a:endParaRPr lang="en-US" sz="6300" b="0" i="0" u="none" strike="noStrike" spc="-3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031" y="2397216"/>
            <a:ext cx="6616700" cy="7340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2463800"/>
            <a:ext cx="6616700" cy="7327900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47598">
            <a:off x="8984343" y="5750563"/>
            <a:ext cx="342900" cy="330200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2933699" y="8248494"/>
            <a:ext cx="7879497" cy="12123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ko-KR" altLang="en-US" sz="1600" b="0" i="0" u="none" strike="noStrike" dirty="0" smtClean="0">
                <a:solidFill>
                  <a:srgbClr val="2A2A2A"/>
                </a:solidFill>
                <a:latin typeface="Pretendard Regular"/>
              </a:rPr>
              <a:t>이미지를 업로드하면 다음과 같이 </a:t>
            </a:r>
            <a:r>
              <a:rPr lang="ko-KR" altLang="en-US" sz="1600" b="0" i="0" u="none" strike="noStrike" dirty="0" err="1" smtClean="0">
                <a:solidFill>
                  <a:srgbClr val="2A2A2A"/>
                </a:solidFill>
                <a:latin typeface="Pretendard Regular"/>
              </a:rPr>
              <a:t>데이터셋에</a:t>
            </a:r>
            <a:r>
              <a:rPr lang="ko-KR" altLang="en-US" sz="1600" b="0" i="0" u="none" strike="noStrike" dirty="0" smtClean="0">
                <a:solidFill>
                  <a:srgbClr val="2A2A2A"/>
                </a:solidFill>
                <a:latin typeface="Pretendard Regular"/>
              </a:rPr>
              <a:t> 저장된 아메리칸 캐주얼 중 가장 유사한 </a:t>
            </a:r>
            <a:r>
              <a:rPr lang="en-US" altLang="ko-KR" sz="1600" b="0" i="0" u="none" strike="noStrike" dirty="0" smtClean="0">
                <a:solidFill>
                  <a:srgbClr val="2A2A2A"/>
                </a:solidFill>
                <a:latin typeface="Pretendard Regular"/>
              </a:rPr>
              <a:t>10</a:t>
            </a:r>
            <a:r>
              <a:rPr lang="ko-KR" altLang="en-US" sz="1600" b="0" i="0" u="none" strike="noStrike" dirty="0" smtClean="0">
                <a:solidFill>
                  <a:srgbClr val="2A2A2A"/>
                </a:solidFill>
                <a:latin typeface="Pretendard Regular"/>
              </a:rPr>
              <a:t>가지를 보여 줍니다</a:t>
            </a:r>
            <a:r>
              <a:rPr lang="en-US" altLang="ko-KR" sz="1600" b="0" i="0" u="none" strike="noStrike" dirty="0" smtClean="0">
                <a:solidFill>
                  <a:srgbClr val="2A2A2A"/>
                </a:solidFill>
                <a:latin typeface="Pretendard Regular"/>
              </a:rPr>
              <a:t>.</a:t>
            </a:r>
            <a:endParaRPr lang="ko-KR" sz="1600" b="0" i="0" u="none" strike="noStrike" dirty="0">
              <a:solidFill>
                <a:srgbClr val="2A2A2A"/>
              </a:solidFill>
              <a:ea typeface="Pretendard Regular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642147">
            <a:off x="2738437" y="5230283"/>
            <a:ext cx="390525" cy="10256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09699" y="5441287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클릭 후 이미지 업로드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146922" y="3930134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업로드 후 결과 페이지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4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638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660400"/>
            <a:ext cx="1393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585FB"/>
                </a:solidFill>
                <a:latin typeface="Pretendard Bold"/>
              </a:rPr>
              <a:t>원하는 스타일 선택 페이지</a:t>
            </a:r>
            <a:endParaRPr lang="en-US" sz="7000" b="0" i="0" u="none" strike="noStrike" dirty="0">
              <a:solidFill>
                <a:srgbClr val="4585FB"/>
              </a:solidFill>
              <a:latin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9271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spc="-300" dirty="0" smtClean="0">
                <a:solidFill>
                  <a:srgbClr val="4585FB"/>
                </a:solidFill>
                <a:latin typeface="Poppins ExtraLight"/>
              </a:rPr>
              <a:t>10</a:t>
            </a:r>
            <a:endParaRPr lang="en-US" sz="6300" b="0" i="0" u="none" strike="noStrike" spc="-3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2349500"/>
            <a:ext cx="6400800" cy="6953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2368550"/>
            <a:ext cx="9601199" cy="6934200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47598">
            <a:off x="7448550" y="5821587"/>
            <a:ext cx="342900" cy="330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19572">
            <a:off x="1210857" y="6426534"/>
            <a:ext cx="495300" cy="828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626556">
            <a:off x="11920106" y="6268492"/>
            <a:ext cx="495300" cy="8286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12844" y="601575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원하는 옷 선택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487358" y="6073916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원하는 옷 구매페이지로 이동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7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638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660400"/>
            <a:ext cx="1393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 dirty="0">
                <a:solidFill>
                  <a:srgbClr val="4585FB"/>
                </a:solidFill>
                <a:ea typeface="Pretendard Bold"/>
              </a:rPr>
              <a:t>이미지</a:t>
            </a:r>
            <a:r>
              <a:rPr lang="en-US" sz="7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7000" b="0" i="0" u="none" strike="noStrike" dirty="0" smtClean="0">
                <a:solidFill>
                  <a:srgbClr val="4585FB"/>
                </a:solidFill>
                <a:ea typeface="Pretendard Bold"/>
              </a:rPr>
              <a:t>모델</a:t>
            </a:r>
            <a:r>
              <a:rPr lang="en-US" sz="4000" b="0" i="0" u="none" strike="noStrike" dirty="0" smtClean="0">
                <a:solidFill>
                  <a:srgbClr val="4585FB"/>
                </a:solidFill>
                <a:latin typeface="Pretendard Bold"/>
              </a:rPr>
              <a:t>(</a:t>
            </a:r>
            <a:r>
              <a:rPr lang="ko-KR" sz="4000" b="0" i="0" u="none" strike="noStrike" dirty="0">
                <a:solidFill>
                  <a:srgbClr val="4585FB"/>
                </a:solidFill>
                <a:ea typeface="Pretendard Bold"/>
              </a:rPr>
              <a:t>이미지</a:t>
            </a:r>
            <a:r>
              <a:rPr lang="en-US" sz="4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4585FB"/>
                </a:solidFill>
                <a:ea typeface="Pretendard Bold"/>
              </a:rPr>
              <a:t>이진</a:t>
            </a:r>
            <a:r>
              <a:rPr lang="en-US" sz="4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4585FB"/>
                </a:solidFill>
                <a:ea typeface="Pretendard Bold"/>
              </a:rPr>
              <a:t>분류</a:t>
            </a:r>
            <a:r>
              <a:rPr lang="en-US" sz="4000" b="0" i="0" u="none" strike="noStrike" dirty="0">
                <a:solidFill>
                  <a:srgbClr val="4585FB"/>
                </a:solidFill>
                <a:latin typeface="Pretendard 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9271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b="0" i="0" u="none" strike="noStrike" spc="-300" dirty="0" smtClean="0">
                <a:solidFill>
                  <a:srgbClr val="4585FB"/>
                </a:solidFill>
                <a:latin typeface="Poppins ExtraLight"/>
              </a:rPr>
              <a:t>11</a:t>
            </a:r>
            <a:endParaRPr lang="en-US" sz="6300" b="0" i="0" u="none" strike="noStrike" spc="-3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772900" y="457200"/>
            <a:ext cx="800100" cy="6692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58300" y="3803650"/>
            <a:ext cx="5905500" cy="3473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스타일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예측에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부적합한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이미지를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걸러내기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위한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모델</a:t>
            </a: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사용 모델 </a:t>
            </a:r>
            <a:r>
              <a:rPr lang="en-US" altLang="ko-KR" dirty="0" smtClean="0">
                <a:solidFill>
                  <a:srgbClr val="2A2A2A"/>
                </a:solidFill>
                <a:latin typeface="+mn-ea"/>
              </a:rPr>
              <a:t>: VGG19</a:t>
            </a: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이유 </a:t>
            </a:r>
            <a:r>
              <a:rPr lang="en-US" altLang="ko-KR" dirty="0" smtClean="0">
                <a:solidFill>
                  <a:srgbClr val="2A2A2A"/>
                </a:solidFill>
                <a:latin typeface="+mn-ea"/>
              </a:rPr>
              <a:t>:</a:t>
            </a: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en-US" altLang="ko-KR" dirty="0" smtClean="0"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이미지가 옷인지 아닌지 구별하는 데 있어서 비교적 많은 특징 추출이 필요 없었기 때문에 </a:t>
            </a:r>
            <a:r>
              <a:rPr lang="en-US" altLang="ko-KR" dirty="0" smtClean="0">
                <a:solidFill>
                  <a:srgbClr val="2A2A2A"/>
                </a:solidFill>
                <a:latin typeface="+mn-ea"/>
              </a:rPr>
              <a:t>VGG19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의 단순한 구조가 더 효과적일 수 있다고 판단</a:t>
            </a:r>
            <a:endParaRPr lang="en-US" altLang="ko-KR" dirty="0" smtClean="0">
              <a:solidFill>
                <a:srgbClr val="2A2A2A"/>
              </a:solidFill>
              <a:latin typeface="+mn-ea"/>
            </a:endParaRP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endParaRPr lang="en-US" altLang="ko-KR" dirty="0" smtClean="0">
              <a:solidFill>
                <a:srgbClr val="2A2A2A"/>
              </a:solidFill>
              <a:latin typeface="+mn-ea"/>
            </a:endParaRPr>
          </a:p>
          <a:p>
            <a:pPr lvl="0" algn="just">
              <a:lnSpc>
                <a:spcPct val="136950"/>
              </a:lnSpc>
            </a:pPr>
            <a:endParaRPr lang="ko-KR" b="0" i="0" u="none" strike="noStrike" dirty="0">
              <a:solidFill>
                <a:srgbClr val="2A2A2A"/>
              </a:solidFill>
              <a:latin typeface="+mn-ea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1747500" y="3327400"/>
            <a:ext cx="800100" cy="66421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200" y="2829923"/>
            <a:ext cx="2032000" cy="6541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638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660400"/>
            <a:ext cx="1393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 dirty="0">
                <a:solidFill>
                  <a:srgbClr val="4585FB"/>
                </a:solidFill>
                <a:ea typeface="Pretendard Bold"/>
              </a:rPr>
              <a:t>이미지</a:t>
            </a:r>
            <a:r>
              <a:rPr lang="en-US" sz="7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7000" b="0" i="0" u="none" strike="noStrike" dirty="0">
                <a:solidFill>
                  <a:srgbClr val="4585FB"/>
                </a:solidFill>
                <a:ea typeface="Pretendard Bold"/>
              </a:rPr>
              <a:t>모델링</a:t>
            </a:r>
            <a:r>
              <a:rPr lang="en-US" sz="4000" b="0" i="0" u="none" strike="noStrike" dirty="0">
                <a:solidFill>
                  <a:srgbClr val="4585FB"/>
                </a:solidFill>
                <a:latin typeface="Pretendard Bold"/>
              </a:rPr>
              <a:t>(</a:t>
            </a:r>
            <a:r>
              <a:rPr lang="ko-KR" sz="4000" b="0" i="0" u="none" strike="noStrike" dirty="0">
                <a:solidFill>
                  <a:srgbClr val="4585FB"/>
                </a:solidFill>
                <a:ea typeface="Pretendard Bold"/>
              </a:rPr>
              <a:t>이미지</a:t>
            </a:r>
            <a:r>
              <a:rPr lang="en-US" sz="4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4585FB"/>
                </a:solidFill>
                <a:ea typeface="Pretendard Bold"/>
              </a:rPr>
              <a:t>다중</a:t>
            </a:r>
            <a:r>
              <a:rPr lang="en-US" sz="4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4585FB"/>
                </a:solidFill>
                <a:ea typeface="Pretendard Bold"/>
              </a:rPr>
              <a:t>분류</a:t>
            </a:r>
            <a:r>
              <a:rPr lang="en-US" sz="4000" b="0" i="0" u="none" strike="noStrike" dirty="0">
                <a:solidFill>
                  <a:srgbClr val="4585FB"/>
                </a:solidFill>
                <a:latin typeface="Pretendard 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9271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spc="-300" dirty="0" smtClean="0">
                <a:solidFill>
                  <a:srgbClr val="4585FB"/>
                </a:solidFill>
                <a:latin typeface="Poppins ExtraLight"/>
              </a:rPr>
              <a:t>11</a:t>
            </a:r>
            <a:endParaRPr lang="en-US" sz="6300" b="0" i="0" u="none" strike="noStrike" spc="-3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722100" y="673100"/>
            <a:ext cx="800100" cy="6692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07500" y="3848100"/>
            <a:ext cx="5905500" cy="379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스타일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예측을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위한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모델</a:t>
            </a: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Resnet-50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모델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 smtClean="0">
                <a:solidFill>
                  <a:srgbClr val="2A2A2A"/>
                </a:solidFill>
                <a:latin typeface="+mn-ea"/>
              </a:rPr>
              <a:t>사용</a:t>
            </a:r>
            <a:endParaRPr lang="en-US" altLang="ko-KR" b="0" i="0" u="none" strike="noStrike" dirty="0" smtClean="0">
              <a:solidFill>
                <a:srgbClr val="2A2A2A"/>
              </a:solidFill>
              <a:latin typeface="+mn-ea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이유 </a:t>
            </a:r>
            <a:r>
              <a:rPr lang="en-US" altLang="ko-KR" dirty="0" smtClean="0">
                <a:solidFill>
                  <a:srgbClr val="2A2A2A"/>
                </a:solidFill>
                <a:latin typeface="+mn-ea"/>
              </a:rPr>
              <a:t>: </a:t>
            </a: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 이미지가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어떤 스타일인지 구별하는데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있어서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많은 특징 추출이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필요했기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때문에</a:t>
            </a: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비교적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복잡한 </a:t>
            </a:r>
            <a:r>
              <a:rPr lang="en-US" altLang="ko-KR" dirty="0" err="1">
                <a:solidFill>
                  <a:srgbClr val="2A2A2A"/>
                </a:solidFill>
                <a:latin typeface="+mn-ea"/>
              </a:rPr>
              <a:t>Resnet</a:t>
            </a:r>
            <a:r>
              <a:rPr lang="en-US" altLang="ko-KR" dirty="0">
                <a:solidFill>
                  <a:srgbClr val="2A2A2A"/>
                </a:solidFill>
                <a:latin typeface="+mn-ea"/>
              </a:rPr>
              <a:t> 50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이 더 효과적일 수 있다고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판단</a:t>
            </a:r>
            <a:endParaRPr lang="en-US" altLang="ko-KR" dirty="0" smtClean="0">
              <a:solidFill>
                <a:srgbClr val="2A2A2A"/>
              </a:solidFill>
              <a:latin typeface="+mn-ea"/>
            </a:endParaRP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en-US" altLang="ko-KR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또한 </a:t>
            </a:r>
            <a:r>
              <a:rPr lang="en-US" altLang="ko-KR" dirty="0">
                <a:solidFill>
                  <a:srgbClr val="2A2A2A"/>
                </a:solidFill>
                <a:latin typeface="+mn-ea"/>
              </a:rPr>
              <a:t>FASI DL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이라는 프로젝트에서도</a:t>
            </a: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en-US" altLang="ko-KR" dirty="0" err="1">
                <a:solidFill>
                  <a:srgbClr val="2A2A2A"/>
                </a:solidFill>
                <a:latin typeface="+mn-ea"/>
              </a:rPr>
              <a:t>Resnet</a:t>
            </a:r>
            <a:r>
              <a:rPr lang="en-US" altLang="ko-KR" dirty="0">
                <a:solidFill>
                  <a:srgbClr val="2A2A2A"/>
                </a:solidFill>
                <a:latin typeface="+mn-ea"/>
              </a:rPr>
              <a:t> 50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을 사용하여 보다 좋은 결과를 얻었기에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사용</a:t>
            </a:r>
            <a:endParaRPr lang="en-US" altLang="ko-KR" dirty="0" smtClean="0">
              <a:solidFill>
                <a:srgbClr val="2A2A2A"/>
              </a:solidFill>
              <a:latin typeface="+mn-ea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endParaRPr lang="ko-KR" b="0" i="0" u="none" strike="noStrike" dirty="0">
              <a:solidFill>
                <a:srgbClr val="2A2A2A"/>
              </a:solidFill>
              <a:latin typeface="+mn-ea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1633200" y="4254500"/>
            <a:ext cx="800100" cy="6642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2520950"/>
            <a:ext cx="2133600" cy="736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42900"/>
            <a:ext cx="17614900" cy="966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0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87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700" b="0" i="0" u="none" strike="noStrike" spc="-200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3100" y="7162800"/>
            <a:ext cx="8763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67000" y="696595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300" b="0" i="0" u="none" strike="noStrike" dirty="0">
                <a:solidFill>
                  <a:srgbClr val="FFFFFF"/>
                </a:solidFill>
                <a:ea typeface="Pretendard Medium"/>
              </a:rPr>
              <a:t>주제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0300" y="6667500"/>
            <a:ext cx="1308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3000" b="0" i="0" u="none" strike="noStrike" dirty="0" smtClean="0">
                <a:solidFill>
                  <a:srgbClr val="FFFFFF"/>
                </a:solidFill>
                <a:latin typeface="Poppins ExtraLight"/>
              </a:rPr>
              <a:t>01</a:t>
            </a:r>
            <a:endParaRPr lang="en-US" sz="3000" b="0" i="0" u="none" strike="noStrike" dirty="0">
              <a:solidFill>
                <a:srgbClr val="FFFFFF"/>
              </a:solidFill>
              <a:latin typeface="Poppins Extra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576300" y="7162800"/>
            <a:ext cx="876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244139" y="696595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300" dirty="0" smtClean="0">
                <a:solidFill>
                  <a:srgbClr val="FFFFFF"/>
                </a:solidFill>
                <a:ea typeface="Pretendard Medium"/>
              </a:rPr>
              <a:t>사용 기술 및 개발환경</a:t>
            </a:r>
            <a:endParaRPr lang="ko-KR" sz="23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76200" y="6654800"/>
            <a:ext cx="13081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oppins ExtraLight"/>
              </a:rPr>
              <a:t>03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59700" y="7162800"/>
            <a:ext cx="8763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43323" y="696595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300" b="0" i="0" u="none" strike="noStrike" dirty="0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23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3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FFFFFF"/>
                </a:solidFill>
                <a:ea typeface="Pretendard Medium"/>
              </a:rPr>
              <a:t>역할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59600" y="6654800"/>
            <a:ext cx="13081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oppins ExtraLight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3100" y="8686800"/>
            <a:ext cx="8763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667000" y="848995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300" dirty="0" smtClean="0">
                <a:solidFill>
                  <a:srgbClr val="FFFFFF"/>
                </a:solidFill>
                <a:ea typeface="Pretendard Medium"/>
              </a:rPr>
              <a:t>협업</a:t>
            </a:r>
            <a:endParaRPr lang="ko-KR" sz="23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0300" y="8178800"/>
            <a:ext cx="13081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3000" b="0" i="0" u="none" strike="noStrike" dirty="0" smtClean="0">
                <a:solidFill>
                  <a:srgbClr val="FFFFFF"/>
                </a:solidFill>
                <a:latin typeface="Poppins ExtraLight"/>
              </a:rPr>
              <a:t>04</a:t>
            </a:r>
            <a:endParaRPr lang="en-US" sz="3000" b="0" i="0" u="none" strike="noStrike" dirty="0">
              <a:solidFill>
                <a:srgbClr val="FFFFFF"/>
              </a:solidFill>
              <a:latin typeface="Poppins Extra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59700" y="8686800"/>
            <a:ext cx="8763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480334" y="848995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2300" dirty="0" smtClean="0">
                <a:solidFill>
                  <a:srgbClr val="FFFFFF"/>
                </a:solidFill>
                <a:ea typeface="Pretendard Medium"/>
              </a:rPr>
              <a:t>데이터 파이프라인</a:t>
            </a:r>
            <a:endParaRPr lang="ko-KR" sz="23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93469" y="8425996"/>
            <a:ext cx="13081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7980"/>
              </a:lnSpc>
            </a:pPr>
            <a:r>
              <a:rPr lang="en-US" altLang="ko-KR" sz="3000" dirty="0" smtClean="0">
                <a:solidFill>
                  <a:srgbClr val="FFFFFF"/>
                </a:solidFill>
                <a:latin typeface="Poppins ExtraLight"/>
              </a:rPr>
              <a:t>05</a:t>
            </a:r>
            <a:endParaRPr lang="en-US" altLang="ko-KR" sz="3000" dirty="0">
              <a:solidFill>
                <a:srgbClr val="FFFFFF"/>
              </a:solidFill>
              <a:latin typeface="Poppins ExtraLight"/>
            </a:endParaRPr>
          </a:p>
          <a:p>
            <a:pPr lvl="0" algn="l">
              <a:lnSpc>
                <a:spcPct val="87980"/>
              </a:lnSpc>
            </a:pPr>
            <a:endParaRPr lang="en-US" sz="3000" b="0" i="0" u="none" strike="noStrike" dirty="0">
              <a:solidFill>
                <a:srgbClr val="FFFFFF"/>
              </a:solidFill>
              <a:latin typeface="Poppins ExtraLight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>
                <a:solidFill>
                  <a:srgbClr val="FFFFFF"/>
                </a:solidFill>
                <a:latin typeface="Pretendard Bold"/>
              </a:rPr>
              <a:t>TABLE OF CONTENTS</a:t>
            </a:r>
          </a:p>
        </p:txBody>
      </p:sp>
      <p:sp>
        <p:nvSpPr>
          <p:cNvPr id="26" name="TextBox 22"/>
          <p:cNvSpPr txBox="1"/>
          <p:nvPr/>
        </p:nvSpPr>
        <p:spPr>
          <a:xfrm>
            <a:off x="14244139" y="8489950"/>
            <a:ext cx="292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300" dirty="0" smtClean="0">
                <a:solidFill>
                  <a:srgbClr val="FFFFFF"/>
                </a:solidFill>
                <a:ea typeface="Pretendard Medium"/>
              </a:rPr>
              <a:t>진행과정</a:t>
            </a:r>
            <a:endParaRPr lang="ko-KR" sz="23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pic>
        <p:nvPicPr>
          <p:cNvPr id="27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578840" y="8642350"/>
            <a:ext cx="876300" cy="25400"/>
          </a:xfrm>
          <a:prstGeom prst="rect">
            <a:avLst/>
          </a:prstGeom>
        </p:spPr>
      </p:pic>
      <p:sp>
        <p:nvSpPr>
          <p:cNvPr id="29" name="TextBox 11"/>
          <p:cNvSpPr txBox="1"/>
          <p:nvPr/>
        </p:nvSpPr>
        <p:spPr>
          <a:xfrm>
            <a:off x="12776200" y="8178800"/>
            <a:ext cx="13081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sz="3000" b="0" i="0" u="none" strike="noStrike" dirty="0" smtClean="0">
                <a:solidFill>
                  <a:srgbClr val="FFFFFF"/>
                </a:solidFill>
                <a:latin typeface="Poppins ExtraLight"/>
              </a:rPr>
              <a:t>06 ~ 11 </a:t>
            </a:r>
            <a:endParaRPr lang="en-US" sz="3000" b="0" i="0" u="none" strike="noStrike" dirty="0">
              <a:solidFill>
                <a:srgbClr val="FFFFFF"/>
              </a:solidFill>
              <a:latin typeface="Poppins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638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660400"/>
            <a:ext cx="1393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 dirty="0">
                <a:solidFill>
                  <a:srgbClr val="4585FB"/>
                </a:solidFill>
                <a:ea typeface="Pretendard Bold"/>
              </a:rPr>
              <a:t>이미지</a:t>
            </a:r>
            <a:r>
              <a:rPr lang="en-US" sz="7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altLang="en-US" sz="7000" dirty="0" smtClean="0">
                <a:solidFill>
                  <a:srgbClr val="4585FB"/>
                </a:solidFill>
                <a:ea typeface="Pretendard Bold"/>
              </a:rPr>
              <a:t>특징 추출</a:t>
            </a:r>
            <a:r>
              <a:rPr lang="en-US" altLang="ko-KR" sz="4000" dirty="0" smtClean="0">
                <a:solidFill>
                  <a:srgbClr val="4585FB"/>
                </a:solidFill>
                <a:ea typeface="Pretendard Bold"/>
              </a:rPr>
              <a:t>(</a:t>
            </a:r>
            <a:r>
              <a:rPr lang="ko-KR" altLang="en-US" sz="4000" dirty="0" smtClean="0">
                <a:solidFill>
                  <a:srgbClr val="4585FB"/>
                </a:solidFill>
                <a:ea typeface="Pretendard Bold"/>
              </a:rPr>
              <a:t>이미지 유사도 분석</a:t>
            </a:r>
            <a:r>
              <a:rPr lang="en-US" altLang="ko-KR" sz="4000" dirty="0" smtClean="0">
                <a:solidFill>
                  <a:srgbClr val="4585FB"/>
                </a:solidFill>
                <a:ea typeface="Pretendard Bold"/>
              </a:rPr>
              <a:t>)</a:t>
            </a:r>
            <a:endParaRPr lang="en-US" sz="4000" b="0" i="0" u="none" strike="noStrike" dirty="0">
              <a:solidFill>
                <a:srgbClr val="4585FB"/>
              </a:solidFill>
              <a:latin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9271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spc="-300" dirty="0" smtClean="0">
                <a:solidFill>
                  <a:srgbClr val="4585FB"/>
                </a:solidFill>
                <a:latin typeface="Poppins ExtraLight"/>
              </a:rPr>
              <a:t>11</a:t>
            </a:r>
            <a:endParaRPr lang="en-US" sz="6300" b="0" i="0" u="none" strike="noStrike" spc="-3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077700" y="508000"/>
            <a:ext cx="800100" cy="6692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96400" y="4013200"/>
            <a:ext cx="6413500" cy="326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b="0" i="0" u="none" strike="noStrike" dirty="0" smtClean="0">
                <a:solidFill>
                  <a:srgbClr val="2A2A2A"/>
                </a:solidFill>
                <a:latin typeface="+mn-ea"/>
              </a:rPr>
              <a:t>유사한</a:t>
            </a:r>
            <a:r>
              <a:rPr lang="en-US" altLang="ko-KR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 smtClean="0">
                <a:solidFill>
                  <a:srgbClr val="2A2A2A"/>
                </a:solidFill>
                <a:latin typeface="+mn-ea"/>
              </a:rPr>
              <a:t>스타일을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 smtClean="0">
                <a:solidFill>
                  <a:srgbClr val="2A2A2A"/>
                </a:solidFill>
                <a:latin typeface="+mn-ea"/>
              </a:rPr>
              <a:t>찾기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 smtClean="0">
                <a:solidFill>
                  <a:srgbClr val="2A2A2A"/>
                </a:solidFill>
                <a:latin typeface="+mn-ea"/>
              </a:rPr>
              <a:t>위한</a:t>
            </a:r>
            <a:r>
              <a:rPr lang="en-US" b="0" i="0" u="none" strike="noStrike" dirty="0" smtClean="0"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모델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 </a:t>
            </a: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b="0" i="0" u="none" strike="noStrike" dirty="0" smtClean="0">
                <a:solidFill>
                  <a:srgbClr val="2A2A2A"/>
                </a:solidFill>
                <a:latin typeface="+mn-ea"/>
              </a:rPr>
              <a:t>사용 모델 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latin typeface="+mn-ea"/>
              </a:rPr>
              <a:t>: </a:t>
            </a:r>
            <a:r>
              <a:rPr lang="en-US" b="0" i="0" u="none" strike="noStrike" dirty="0" smtClean="0">
                <a:solidFill>
                  <a:srgbClr val="2A2A2A"/>
                </a:solidFill>
                <a:latin typeface="+mn-ea"/>
              </a:rPr>
              <a:t>Resnet-50 </a:t>
            </a:r>
            <a:endParaRPr lang="en-US" dirty="0">
              <a:solidFill>
                <a:srgbClr val="2A2A2A"/>
              </a:solidFill>
              <a:latin typeface="+mn-ea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b="0" i="0" u="none" strike="noStrike" dirty="0" smtClean="0">
                <a:solidFill>
                  <a:srgbClr val="2A2A2A"/>
                </a:solidFill>
                <a:latin typeface="+mn-ea"/>
              </a:rPr>
              <a:t>사용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이유 </a:t>
            </a:r>
            <a:r>
              <a:rPr lang="en-US" altLang="ko-KR" dirty="0" smtClean="0">
                <a:solidFill>
                  <a:srgbClr val="2A2A2A"/>
                </a:solidFill>
                <a:latin typeface="+mn-ea"/>
              </a:rPr>
              <a:t>:</a:t>
            </a:r>
            <a:endParaRPr lang="en-US" altLang="ko-KR" b="0" i="0" u="none" strike="noStrike" dirty="0" smtClean="0">
              <a:solidFill>
                <a:srgbClr val="2A2A2A"/>
              </a:solidFill>
              <a:latin typeface="+mn-ea"/>
            </a:endParaRP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 비슷한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이미지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찾는데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비교적 많은 특징 추출이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필요했기에 비교적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복잡한 </a:t>
            </a:r>
            <a:r>
              <a:rPr lang="en-US" altLang="ko-KR" dirty="0" err="1">
                <a:solidFill>
                  <a:srgbClr val="2A2A2A"/>
                </a:solidFill>
                <a:latin typeface="+mn-ea"/>
              </a:rPr>
              <a:t>Resnet</a:t>
            </a:r>
            <a:r>
              <a:rPr lang="en-US" altLang="ko-KR" dirty="0">
                <a:solidFill>
                  <a:srgbClr val="2A2A2A"/>
                </a:solidFill>
                <a:latin typeface="+mn-ea"/>
              </a:rPr>
              <a:t> 50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이 더 효과적일 수 있다고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판단</a:t>
            </a:r>
            <a:r>
              <a:rPr lang="en-US" altLang="ko-KR" dirty="0" smtClean="0">
                <a:solidFill>
                  <a:srgbClr val="2A2A2A"/>
                </a:solidFill>
                <a:latin typeface="+mn-ea"/>
              </a:rPr>
              <a:t> </a:t>
            </a:r>
            <a:endParaRPr lang="ko-KR" b="0" i="0" u="none" strike="noStrike" dirty="0">
              <a:solidFill>
                <a:srgbClr val="2A2A2A"/>
              </a:solidFill>
              <a:latin typeface="+mn-ea"/>
            </a:endParaRP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ko-KR" altLang="en-US" b="0" i="0" u="none" strike="noStrike" dirty="0" smtClean="0">
                <a:solidFill>
                  <a:srgbClr val="2A2A2A"/>
                </a:solidFill>
                <a:latin typeface="+mn-ea"/>
              </a:rPr>
              <a:t> 또한 코사인 </a:t>
            </a:r>
            <a:r>
              <a:rPr lang="ko-KR" altLang="en-US" b="0" i="0" u="none" strike="noStrike" dirty="0" err="1" smtClean="0">
                <a:solidFill>
                  <a:srgbClr val="2A2A2A"/>
                </a:solidFill>
                <a:latin typeface="+mn-ea"/>
              </a:rPr>
              <a:t>유사도를</a:t>
            </a:r>
            <a:r>
              <a:rPr lang="ko-KR" altLang="en-US" b="0" i="0" u="none" strike="noStrike" dirty="0" smtClean="0">
                <a:solidFill>
                  <a:srgbClr val="2A2A2A"/>
                </a:solidFill>
                <a:latin typeface="+mn-ea"/>
              </a:rPr>
              <a:t> 사용 했을 때 가장 속도가 빨랐기에 코사인 </a:t>
            </a:r>
            <a:r>
              <a:rPr lang="ko-KR" b="0" i="0" u="none" strike="noStrike" dirty="0" err="1" smtClean="0">
                <a:solidFill>
                  <a:srgbClr val="2A2A2A"/>
                </a:solidFill>
                <a:latin typeface="+mn-ea"/>
              </a:rPr>
              <a:t>유사도</a:t>
            </a:r>
            <a:r>
              <a:rPr lang="ko-KR" altLang="en-US" b="0" i="0" u="none" strike="noStrike" dirty="0" err="1" smtClean="0">
                <a:solidFill>
                  <a:srgbClr val="2A2A2A"/>
                </a:solidFill>
                <a:latin typeface="+mn-ea"/>
              </a:rPr>
              <a:t>를</a:t>
            </a:r>
            <a:r>
              <a:rPr lang="en-US" b="0" i="0" u="none" strike="noStrike" dirty="0" smtClean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 smtClean="0">
                <a:solidFill>
                  <a:srgbClr val="2A2A2A"/>
                </a:solidFill>
                <a:latin typeface="+mn-ea"/>
              </a:rPr>
              <a:t>사용</a:t>
            </a:r>
            <a:endParaRPr lang="ko-KR" b="0" i="0" u="none" strike="noStrike" dirty="0">
              <a:solidFill>
                <a:srgbClr val="2A2A2A"/>
              </a:solidFill>
              <a:latin typeface="+mn-ea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1988800" y="4089400"/>
            <a:ext cx="800100" cy="6642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741023"/>
            <a:ext cx="4793456" cy="67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638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660400"/>
            <a:ext cx="1393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 dirty="0">
                <a:solidFill>
                  <a:srgbClr val="4585FB"/>
                </a:solidFill>
                <a:ea typeface="Pretendard Bold"/>
              </a:rPr>
              <a:t>텍스트</a:t>
            </a:r>
            <a:r>
              <a:rPr lang="en-US" sz="7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7000" b="0" i="0" u="none" strike="noStrike" dirty="0" smtClean="0">
                <a:solidFill>
                  <a:srgbClr val="4585FB"/>
                </a:solidFill>
                <a:ea typeface="Pretendard Bold"/>
              </a:rPr>
              <a:t>모델</a:t>
            </a:r>
            <a:r>
              <a:rPr lang="en-US" sz="4000" b="0" i="0" u="none" strike="noStrike" dirty="0" smtClean="0">
                <a:solidFill>
                  <a:srgbClr val="4585FB"/>
                </a:solidFill>
                <a:latin typeface="Pretendard Bold"/>
              </a:rPr>
              <a:t>(</a:t>
            </a:r>
            <a:r>
              <a:rPr lang="ko-KR" sz="4000" b="0" i="0" u="none" strike="noStrike" dirty="0">
                <a:solidFill>
                  <a:srgbClr val="4585FB"/>
                </a:solidFill>
                <a:ea typeface="Pretendard Bold"/>
              </a:rPr>
              <a:t>텍스트</a:t>
            </a:r>
            <a:r>
              <a:rPr lang="en-US" sz="4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000" b="0" i="0" u="none" strike="noStrike" dirty="0" err="1" smtClean="0">
                <a:solidFill>
                  <a:srgbClr val="4585FB"/>
                </a:solidFill>
                <a:ea typeface="Pretendard Bold"/>
              </a:rPr>
              <a:t>임베딩</a:t>
            </a:r>
            <a:r>
              <a:rPr lang="en-US" sz="4000" b="0" i="0" u="none" strike="noStrike" dirty="0" smtClean="0">
                <a:solidFill>
                  <a:srgbClr val="4585FB"/>
                </a:solidFill>
                <a:latin typeface="Pretendard Bold"/>
              </a:rPr>
              <a:t>)</a:t>
            </a:r>
            <a:endParaRPr lang="en-US" sz="4000" b="0" i="0" u="none" strike="noStrike" dirty="0">
              <a:solidFill>
                <a:srgbClr val="4585FB"/>
              </a:solidFill>
              <a:latin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9271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spc="-300" dirty="0" smtClean="0">
                <a:solidFill>
                  <a:srgbClr val="4585FB"/>
                </a:solidFill>
                <a:latin typeface="Poppins ExtraLight"/>
              </a:rPr>
              <a:t>11</a:t>
            </a:r>
            <a:endParaRPr lang="en-US" sz="6300" b="0" i="0" u="none" strike="noStrike" spc="-3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53900" y="-241300"/>
            <a:ext cx="800100" cy="6692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48800" y="2857500"/>
            <a:ext cx="6248400" cy="388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 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텍스트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 err="1">
                <a:solidFill>
                  <a:srgbClr val="2A2A2A"/>
                </a:solidFill>
                <a:latin typeface="+mn-ea"/>
              </a:rPr>
              <a:t>임베딩을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위한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모델</a:t>
            </a: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b="0" i="0" u="none" strike="noStrike" dirty="0" smtClean="0">
                <a:solidFill>
                  <a:srgbClr val="2A2A2A"/>
                </a:solidFill>
                <a:latin typeface="+mn-ea"/>
              </a:rPr>
              <a:t>사용 모델 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latin typeface="+mn-ea"/>
              </a:rPr>
              <a:t>: </a:t>
            </a:r>
            <a:r>
              <a:rPr lang="en-US" b="0" i="0" u="none" strike="noStrike" dirty="0" smtClean="0">
                <a:solidFill>
                  <a:srgbClr val="2A2A2A"/>
                </a:solidFill>
                <a:latin typeface="+mn-ea"/>
              </a:rPr>
              <a:t>SBERT</a:t>
            </a: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사용 이유 </a:t>
            </a:r>
            <a:r>
              <a:rPr lang="en-US" altLang="ko-KR" dirty="0" smtClean="0">
                <a:solidFill>
                  <a:srgbClr val="2A2A2A"/>
                </a:solidFill>
                <a:latin typeface="+mn-ea"/>
              </a:rPr>
              <a:t>: </a:t>
            </a: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 텍스트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데이터인 옷 이름은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하나의 단어가 아닌 여러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단어로 이루어진 문장의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형태이기에 문장 </a:t>
            </a:r>
            <a:r>
              <a:rPr lang="ko-KR" altLang="en-US" dirty="0" err="1">
                <a:solidFill>
                  <a:srgbClr val="2A2A2A"/>
                </a:solidFill>
                <a:latin typeface="+mn-ea"/>
              </a:rPr>
              <a:t>임베딩을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 생성하는데 특화된 </a:t>
            </a:r>
            <a:r>
              <a:rPr lang="en-US" altLang="ko-KR" dirty="0">
                <a:solidFill>
                  <a:srgbClr val="2A2A2A"/>
                </a:solidFill>
                <a:latin typeface="+mn-ea"/>
              </a:rPr>
              <a:t>SBERT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모델을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사용</a:t>
            </a:r>
            <a:endParaRPr lang="en-US" b="0" i="0" u="none" strike="noStrike" dirty="0" smtClean="0">
              <a:solidFill>
                <a:srgbClr val="2A2A2A"/>
              </a:solidFill>
              <a:latin typeface="+mn-ea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endParaRPr lang="ko-KR" b="0" i="0" u="none" strike="noStrike" dirty="0">
              <a:solidFill>
                <a:srgbClr val="2A2A2A"/>
              </a:solidFill>
              <a:ea typeface="Pretendard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2065000" y="3340100"/>
            <a:ext cx="800100" cy="6642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2794000"/>
            <a:ext cx="1981200" cy="5054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638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78200" y="660400"/>
            <a:ext cx="1393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 dirty="0">
                <a:solidFill>
                  <a:srgbClr val="4585FB"/>
                </a:solidFill>
                <a:ea typeface="Pretendard Bold"/>
              </a:rPr>
              <a:t>텍스트</a:t>
            </a:r>
            <a:r>
              <a:rPr lang="en-US" sz="7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altLang="en-US" sz="7000" dirty="0" smtClean="0">
                <a:solidFill>
                  <a:srgbClr val="4585FB"/>
                </a:solidFill>
                <a:ea typeface="Pretendard Bold"/>
              </a:rPr>
              <a:t>특징 추출</a:t>
            </a:r>
            <a:r>
              <a:rPr lang="en-US" sz="4000" b="0" i="0" u="none" strike="noStrike" dirty="0" smtClean="0">
                <a:solidFill>
                  <a:srgbClr val="4585FB"/>
                </a:solidFill>
                <a:latin typeface="Pretendard Bold"/>
              </a:rPr>
              <a:t>(</a:t>
            </a:r>
            <a:r>
              <a:rPr lang="ko-KR" sz="4000" b="0" i="0" u="none" strike="noStrike" dirty="0">
                <a:solidFill>
                  <a:srgbClr val="4585FB"/>
                </a:solidFill>
                <a:ea typeface="Pretendard Bold"/>
              </a:rPr>
              <a:t>텍스트</a:t>
            </a:r>
            <a:r>
              <a:rPr lang="en-US" sz="4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4585FB"/>
                </a:solidFill>
                <a:ea typeface="Pretendard Bold"/>
              </a:rPr>
              <a:t>유사도</a:t>
            </a:r>
            <a:r>
              <a:rPr lang="en-US" sz="40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4585FB"/>
                </a:solidFill>
                <a:ea typeface="Pretendard Bold"/>
              </a:rPr>
              <a:t>분석</a:t>
            </a:r>
            <a:r>
              <a:rPr lang="en-US" sz="4000" b="0" i="0" u="none" strike="noStrike" dirty="0">
                <a:solidFill>
                  <a:srgbClr val="4585FB"/>
                </a:solidFill>
                <a:latin typeface="Pretendard 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927100"/>
            <a:ext cx="1854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6300" spc="-300" dirty="0" smtClean="0">
                <a:solidFill>
                  <a:srgbClr val="4585FB"/>
                </a:solidFill>
                <a:latin typeface="Poppins ExtraLight"/>
              </a:rPr>
              <a:t>11</a:t>
            </a:r>
            <a:endParaRPr lang="en-US" sz="6300" b="0" i="0" u="none" strike="noStrike" spc="-3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217400" y="-977900"/>
            <a:ext cx="800100" cy="816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217400" y="2603500"/>
            <a:ext cx="800100" cy="816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763000" y="3594100"/>
            <a:ext cx="75438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b="0" i="0" u="none" strike="noStrike" dirty="0" smtClean="0">
                <a:solidFill>
                  <a:srgbClr val="2A2A2A"/>
                </a:solidFill>
                <a:latin typeface="+mn-ea"/>
              </a:rPr>
              <a:t>유사한</a:t>
            </a:r>
            <a:r>
              <a:rPr lang="en-US" b="0" i="0" u="none" strike="noStrike" dirty="0" smtClean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텍스트를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 smtClean="0">
                <a:solidFill>
                  <a:srgbClr val="2A2A2A"/>
                </a:solidFill>
                <a:latin typeface="+mn-ea"/>
              </a:rPr>
              <a:t>찾기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 smtClean="0">
                <a:solidFill>
                  <a:srgbClr val="2A2A2A"/>
                </a:solidFill>
                <a:latin typeface="+mn-ea"/>
              </a:rPr>
              <a:t>위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한 모델</a:t>
            </a:r>
            <a:endParaRPr lang="ko-KR" b="0" i="0" u="none" strike="noStrike" dirty="0">
              <a:solidFill>
                <a:srgbClr val="2A2A2A"/>
              </a:solidFill>
              <a:latin typeface="+mn-ea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코사인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>
                <a:solidFill>
                  <a:srgbClr val="2A2A2A"/>
                </a:solidFill>
                <a:latin typeface="+mn-ea"/>
              </a:rPr>
              <a:t>유사도</a:t>
            </a:r>
            <a:r>
              <a:rPr lang="en-US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b="0" i="0" u="none" strike="noStrike" dirty="0" smtClean="0">
                <a:solidFill>
                  <a:srgbClr val="2A2A2A"/>
                </a:solidFill>
                <a:latin typeface="+mn-ea"/>
              </a:rPr>
              <a:t>사용</a:t>
            </a:r>
            <a:endParaRPr lang="en-US" altLang="ko-KR" b="0" i="0" u="none" strike="noStrike" dirty="0" smtClean="0">
              <a:solidFill>
                <a:srgbClr val="2A2A2A"/>
              </a:solidFill>
              <a:latin typeface="+mn-ea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사용 이유 </a:t>
            </a:r>
            <a:r>
              <a:rPr lang="en-US" altLang="ko-KR" dirty="0" smtClean="0">
                <a:solidFill>
                  <a:srgbClr val="2A2A2A"/>
                </a:solidFill>
                <a:latin typeface="+mn-ea"/>
              </a:rPr>
              <a:t>:</a:t>
            </a: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en-US" altLang="ko-KR" dirty="0" smtClean="0">
                <a:solidFill>
                  <a:srgbClr val="2A2A2A"/>
                </a:solidFill>
                <a:latin typeface="+mn-ea"/>
              </a:rPr>
              <a:t> SBERT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모델이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사용하는 차원은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상대적으로 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고차원이고</a:t>
            </a: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ko-KR" altLang="en-US" dirty="0">
                <a:solidFill>
                  <a:srgbClr val="2A2A2A"/>
                </a:solidFill>
                <a:latin typeface="+mn-ea"/>
              </a:rPr>
              <a:t>코사인 </a:t>
            </a:r>
            <a:r>
              <a:rPr lang="ko-KR" altLang="en-US" dirty="0" err="1">
                <a:solidFill>
                  <a:srgbClr val="2A2A2A"/>
                </a:solidFill>
                <a:latin typeface="+mn-ea"/>
              </a:rPr>
              <a:t>유사도는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 고차원 </a:t>
            </a: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벡터를 다루는데 유리하므로</a:t>
            </a:r>
            <a:endParaRPr lang="en-US" altLang="ko-KR" dirty="0" smtClean="0">
              <a:solidFill>
                <a:srgbClr val="2A2A2A"/>
              </a:solidFill>
              <a:latin typeface="+mn-ea"/>
            </a:endParaRP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ko-KR" altLang="en-US" dirty="0" smtClean="0">
                <a:solidFill>
                  <a:srgbClr val="2A2A2A"/>
                </a:solidFill>
                <a:latin typeface="+mn-ea"/>
              </a:rPr>
              <a:t>코사인 </a:t>
            </a:r>
            <a:r>
              <a:rPr lang="ko-KR" altLang="en-US" dirty="0" err="1">
                <a:solidFill>
                  <a:srgbClr val="2A2A2A"/>
                </a:solidFill>
                <a:latin typeface="+mn-ea"/>
              </a:rPr>
              <a:t>유사도를</a:t>
            </a:r>
            <a:r>
              <a:rPr lang="ko-KR" altLang="en-US" dirty="0">
                <a:solidFill>
                  <a:srgbClr val="2A2A2A"/>
                </a:solidFill>
                <a:latin typeface="+mn-ea"/>
              </a:rPr>
              <a:t> 사용 </a:t>
            </a:r>
            <a:endParaRPr lang="en-US" altLang="ko-KR" dirty="0" smtClean="0">
              <a:solidFill>
                <a:srgbClr val="2A2A2A"/>
              </a:solidFill>
              <a:latin typeface="+mn-ea"/>
            </a:endParaRP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r>
              <a:rPr lang="en-US" altLang="ko-KR" b="0" i="0" u="none" strike="noStrike" dirty="0"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b="0" i="0" u="none" strike="noStrike" dirty="0" smtClean="0">
                <a:solidFill>
                  <a:srgbClr val="2A2A2A"/>
                </a:solidFill>
                <a:latin typeface="+mn-ea"/>
              </a:rPr>
              <a:t>또한 실제로도 성능이 가장 우수함</a:t>
            </a:r>
            <a:endParaRPr lang="ko-KR" b="0" i="0" u="none" strike="noStrike" dirty="0">
              <a:solidFill>
                <a:srgbClr val="2A2A2A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2774950"/>
            <a:ext cx="3886200" cy="683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42900"/>
            <a:ext cx="176149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4305300"/>
            <a:ext cx="10972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10700" b="0" i="0" u="none" strike="noStrike" dirty="0">
                <a:solidFill>
                  <a:srgbClr val="4585FB"/>
                </a:solidFill>
                <a:ea typeface="Pretendard Bold"/>
              </a:rPr>
              <a:t>감사합니다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67299" y="6743700"/>
            <a:ext cx="11851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 smtClean="0"/>
              <a:t>Q&amp;A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>
                <a:solidFill>
                  <a:srgbClr val="4585FB"/>
                </a:solidFill>
                <a:ea typeface="Pretendard Bold"/>
              </a:rPr>
              <a:t>주제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585FB"/>
                </a:solidFill>
                <a:latin typeface="Poppins ExtraLight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5600" y="3378200"/>
            <a:ext cx="14274800" cy="341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4900" b="0" i="0" u="none" strike="noStrike">
                <a:solidFill>
                  <a:srgbClr val="2A2A2A"/>
                </a:solidFill>
                <a:ea typeface="Pretendard Light"/>
              </a:rPr>
              <a:t>딥러닝을</a:t>
            </a:r>
            <a:r>
              <a:rPr lang="en-US" sz="49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4900" b="0" i="0" u="none" strike="noStrike">
                <a:solidFill>
                  <a:srgbClr val="2A2A2A"/>
                </a:solidFill>
                <a:ea typeface="Pretendard Light"/>
              </a:rPr>
              <a:t>활용한</a:t>
            </a:r>
            <a:r>
              <a:rPr lang="en-US" sz="49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4900" b="0" i="0" u="none" strike="noStrike">
                <a:solidFill>
                  <a:srgbClr val="2A2A2A"/>
                </a:solidFill>
                <a:ea typeface="Pretendard Light"/>
              </a:rPr>
              <a:t>옷</a:t>
            </a:r>
            <a:r>
              <a:rPr lang="en-US" sz="49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4900" b="0" i="0" u="none" strike="noStrike">
                <a:solidFill>
                  <a:srgbClr val="2A2A2A"/>
                </a:solidFill>
                <a:ea typeface="Pretendard Light"/>
              </a:rPr>
              <a:t>검색</a:t>
            </a:r>
            <a:r>
              <a:rPr lang="en-US" sz="49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4900" b="0" i="0" u="none" strike="noStrike">
                <a:solidFill>
                  <a:srgbClr val="2A2A2A"/>
                </a:solidFill>
                <a:ea typeface="Pretendard Light"/>
              </a:rPr>
              <a:t>웹사이트</a:t>
            </a:r>
            <a:r>
              <a:rPr lang="en-US" sz="49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4900" b="0" i="0" u="none" strike="noStrike">
                <a:solidFill>
                  <a:srgbClr val="2A2A2A"/>
                </a:solidFill>
                <a:ea typeface="Pretendard Light"/>
              </a:rPr>
              <a:t>제작</a:t>
            </a:r>
          </a:p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en-US" sz="4900" b="0" i="0" u="none" strike="noStrike">
                <a:solidFill>
                  <a:srgbClr val="2A2A2A"/>
                </a:solidFill>
                <a:latin typeface="Pretendard Light"/>
              </a:rPr>
              <a:t>Fasi DL </a:t>
            </a:r>
            <a:r>
              <a:rPr lang="ko-KR" sz="4900" b="0" i="0" u="none" strike="noStrike">
                <a:solidFill>
                  <a:srgbClr val="2A2A2A"/>
                </a:solidFill>
                <a:ea typeface="Pretendard Light"/>
              </a:rPr>
              <a:t>이라는</a:t>
            </a:r>
            <a:r>
              <a:rPr lang="en-US" sz="49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4900" b="0" i="0" u="none" strike="noStrike">
                <a:solidFill>
                  <a:srgbClr val="2A2A2A"/>
                </a:solidFill>
                <a:ea typeface="Pretendard Light"/>
              </a:rPr>
              <a:t>프로젝트를</a:t>
            </a:r>
            <a:r>
              <a:rPr lang="en-US" sz="49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4900" b="0" i="0" u="none" strike="noStrike">
                <a:solidFill>
                  <a:srgbClr val="2A2A2A"/>
                </a:solidFill>
                <a:ea typeface="Pretendard Light"/>
              </a:rPr>
              <a:t>참고</a:t>
            </a:r>
          </a:p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en-US" sz="4900" b="0" i="0" u="none" strike="noStrike">
                <a:solidFill>
                  <a:srgbClr val="2A2A2A"/>
                </a:solidFill>
                <a:latin typeface="Pretendard Light"/>
              </a:rPr>
              <a:t>https://6mini.github.io/project/2021/11/13/fasi/</a:t>
            </a:r>
          </a:p>
          <a:p>
            <a:pPr lvl="0" algn="just">
              <a:lnSpc>
                <a:spcPct val="114539"/>
              </a:lnSpc>
            </a:pPr>
            <a:endParaRPr lang="en-US" sz="4900" b="0" i="0" u="none" strike="noStrike">
              <a:solidFill>
                <a:srgbClr val="2A2A2A"/>
              </a:solidFill>
              <a:latin typeface="Pretendar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10600" y="-4940300"/>
            <a:ext cx="1016000" cy="160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70900" y="698500"/>
            <a:ext cx="1257300" cy="1600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800" y="5232400"/>
            <a:ext cx="147574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51000" y="2971800"/>
            <a:ext cx="6464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585FB"/>
                </a:solidFill>
                <a:latin typeface="Pretendard Medium"/>
              </a:rPr>
              <a:t>01 </a:t>
            </a:r>
            <a:r>
              <a:rPr lang="ko-KR" sz="2800" b="0" i="0" u="none" strike="noStrike">
                <a:solidFill>
                  <a:srgbClr val="4585FB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585FB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585FB"/>
                </a:solidFill>
                <a:ea typeface="Pretendard Medium"/>
              </a:rPr>
              <a:t>고서연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9100" y="4051300"/>
            <a:ext cx="6451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웹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개발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1000" y="5689600"/>
            <a:ext cx="6464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585FB"/>
                </a:solidFill>
                <a:latin typeface="Pretendard Medium"/>
              </a:rPr>
              <a:t>03 </a:t>
            </a:r>
            <a:r>
              <a:rPr lang="ko-KR" sz="2800" b="0" i="0" u="none" strike="noStrike">
                <a:solidFill>
                  <a:srgbClr val="4585FB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585FB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585FB"/>
                </a:solidFill>
                <a:ea typeface="Pretendard Medium"/>
              </a:rPr>
              <a:t>최성호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800" y="7759700"/>
            <a:ext cx="147574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16300" y="660400"/>
            <a:ext cx="4826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>
                <a:solidFill>
                  <a:srgbClr val="4585FB"/>
                </a:solidFill>
                <a:ea typeface="Pretendard Bold"/>
              </a:rPr>
              <a:t>팀원</a:t>
            </a:r>
            <a:r>
              <a:rPr lang="en-US" sz="70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4585FB"/>
                </a:solidFill>
                <a:ea typeface="Pretendard Bold"/>
              </a:rPr>
              <a:t>및</a:t>
            </a:r>
            <a:r>
              <a:rPr lang="en-US" sz="7000" b="0" i="0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4585FB"/>
                </a:solidFill>
                <a:ea typeface="Pretendard Bold"/>
              </a:rPr>
              <a:t>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585FB"/>
                </a:solidFill>
                <a:latin typeface="Poppins ExtraLight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05900" y="3035300"/>
            <a:ext cx="6464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585FB"/>
                </a:solidFill>
                <a:latin typeface="Pretendard Medium"/>
              </a:rPr>
              <a:t>02 </a:t>
            </a:r>
            <a:r>
              <a:rPr lang="ko-KR" sz="2800" b="0" i="0" u="none" strike="noStrike">
                <a:solidFill>
                  <a:srgbClr val="4585FB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585FB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585FB"/>
                </a:solidFill>
                <a:ea typeface="Pretendard Medium"/>
              </a:rPr>
              <a:t>김민수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05900" y="5689600"/>
            <a:ext cx="6464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en-US" sz="2800" b="0" i="0" u="none" strike="noStrike">
                <a:solidFill>
                  <a:srgbClr val="4585FB"/>
                </a:solidFill>
                <a:latin typeface="Pretendard Medium"/>
              </a:rPr>
              <a:t>04 </a:t>
            </a:r>
            <a:r>
              <a:rPr lang="ko-KR" sz="2800" b="0" i="0" u="none" strike="noStrike">
                <a:solidFill>
                  <a:srgbClr val="4585FB"/>
                </a:solidFill>
                <a:ea typeface="Pretendard Medium"/>
              </a:rPr>
              <a:t>ㅣ</a:t>
            </a:r>
            <a:r>
              <a:rPr lang="en-US" sz="2800" b="0" i="0" u="none" strike="noStrike">
                <a:solidFill>
                  <a:srgbClr val="4585FB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4585FB"/>
                </a:solidFill>
                <a:ea typeface="Pretendard Medium"/>
              </a:rPr>
              <a:t>김정환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18600" y="6807200"/>
            <a:ext cx="6451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이미지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모델링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, DB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6400" y="6794500"/>
            <a:ext cx="6451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이미지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모델링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8600" y="4089400"/>
            <a:ext cx="6451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텍스트</a:t>
            </a:r>
            <a:r>
              <a:rPr lang="en-US" sz="2200" b="0" i="0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A2A2A"/>
                </a:solidFill>
                <a:ea typeface="Pretendard Light"/>
              </a:rPr>
              <a:t>모델링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6400" y="8115300"/>
            <a:ext cx="3975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공동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작업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: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데이터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수집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,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전처리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16300" y="558800"/>
            <a:ext cx="94615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smtClean="0">
                <a:solidFill>
                  <a:srgbClr val="4585FB"/>
                </a:solidFill>
                <a:ea typeface="Pretendard Bold"/>
              </a:rPr>
              <a:t>사용 기술 및 개발 환경</a:t>
            </a:r>
            <a:endParaRPr lang="ko-KR" sz="7000" b="0" i="0" u="none" strike="noStrike" dirty="0">
              <a:solidFill>
                <a:srgbClr val="4585FB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585FB"/>
                </a:solidFill>
                <a:latin typeface="Poppins ExtraLight"/>
              </a:rPr>
              <a:t>03</a:t>
            </a:r>
            <a:endParaRPr lang="en-US" sz="8500" b="0" i="0" u="none" strike="noStrike" spc="-5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2781300"/>
            <a:ext cx="16040100" cy="65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0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16300" y="558800"/>
            <a:ext cx="65532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7000" dirty="0" smtClean="0">
                <a:solidFill>
                  <a:srgbClr val="4585FB"/>
                </a:solidFill>
                <a:ea typeface="Pretendard Bold"/>
              </a:rPr>
              <a:t>협업</a:t>
            </a:r>
            <a:endParaRPr lang="ko-KR" sz="7000" b="0" i="0" u="none" strike="noStrike" dirty="0">
              <a:solidFill>
                <a:srgbClr val="4585FB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585FB"/>
                </a:solidFill>
                <a:latin typeface="Poppins ExtraLight"/>
              </a:rPr>
              <a:t>04</a:t>
            </a:r>
            <a:endParaRPr lang="en-US" sz="8500" b="0" i="0" u="none" strike="noStrike" spc="-500" dirty="0">
              <a:solidFill>
                <a:srgbClr val="4585FB"/>
              </a:solidFill>
              <a:latin typeface="Poppins Extra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95099" y="5140219"/>
            <a:ext cx="3860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sz="2200" dirty="0" err="1" smtClean="0">
                <a:solidFill>
                  <a:srgbClr val="2A2A2A"/>
                </a:solidFill>
                <a:ea typeface="Pretendard Light"/>
              </a:rPr>
              <a:t>노션을</a:t>
            </a:r>
            <a:r>
              <a:rPr lang="ko-KR" altLang="en-US" sz="2200" dirty="0" smtClean="0">
                <a:solidFill>
                  <a:srgbClr val="2A2A2A"/>
                </a:solidFill>
                <a:ea typeface="Pretendard Light"/>
              </a:rPr>
              <a:t> 통해 데이터 및 코드 공유</a:t>
            </a:r>
            <a:endParaRPr lang="en-US" altLang="ko-KR" sz="2200" dirty="0" smtClean="0">
              <a:solidFill>
                <a:srgbClr val="2A2A2A"/>
              </a:solidFill>
              <a:ea typeface="Pretendard 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2933700"/>
            <a:ext cx="8172450" cy="62960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275468" y="2273268"/>
            <a:ext cx="500063" cy="4953000"/>
          </a:xfrm>
          <a:prstGeom prst="rect">
            <a:avLst/>
          </a:prstGeom>
        </p:spPr>
      </p:pic>
      <p:pic>
        <p:nvPicPr>
          <p:cNvPr id="11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3225050" y="3802369"/>
            <a:ext cx="600900" cy="4953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20980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16300" y="558800"/>
            <a:ext cx="65532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7000" b="0" i="0" u="none" strike="noStrike" dirty="0" smtClean="0">
                <a:solidFill>
                  <a:srgbClr val="4585FB"/>
                </a:solidFill>
                <a:ea typeface="Pretendard Bold"/>
              </a:rPr>
              <a:t>데이터</a:t>
            </a:r>
            <a:r>
              <a:rPr lang="en-US" sz="7000" b="0" i="0" u="none" strike="noStrike" dirty="0" smtClean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7000" b="0" i="0" u="none" strike="noStrike" dirty="0" smtClean="0">
                <a:solidFill>
                  <a:srgbClr val="4585FB"/>
                </a:solidFill>
                <a:ea typeface="Pretendard Bold"/>
              </a:rPr>
              <a:t>파이프라인</a:t>
            </a:r>
            <a:endParaRPr lang="ko-KR" sz="7000" b="0" i="0" u="none" strike="noStrike" dirty="0">
              <a:solidFill>
                <a:srgbClr val="4585FB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585FB"/>
                </a:solidFill>
                <a:latin typeface="Poppins ExtraLight"/>
              </a:rPr>
              <a:t>05</a:t>
            </a:r>
            <a:endParaRPr lang="en-US" sz="8500" b="0" i="0" u="none" strike="noStrike" spc="-500" dirty="0">
              <a:solidFill>
                <a:srgbClr val="4585FB"/>
              </a:solidFill>
              <a:latin typeface="Poppins Extra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49800" y="7112000"/>
            <a:ext cx="92456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u="none" strike="noStrike" dirty="0" err="1">
                <a:solidFill>
                  <a:srgbClr val="2A2A2A"/>
                </a:solidFill>
                <a:ea typeface="Pretendard Light"/>
              </a:rPr>
              <a:t>무신사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데이터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수집</a:t>
            </a:r>
          </a:p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VGG19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를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사용하여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 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이미지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분류</a:t>
            </a:r>
          </a:p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ResNet-50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을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사용하여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이미지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분류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및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유사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이미지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검색</a:t>
            </a:r>
          </a:p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SBERT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를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사용하여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유사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상품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텍스트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검색</a:t>
            </a:r>
          </a:p>
          <a:p>
            <a:pPr marL="342900" lvl="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Django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로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웹</a:t>
            </a:r>
            <a:r>
              <a:rPr lang="en-US" sz="2200" b="0" i="0" u="none" strike="noStrike" dirty="0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A2A2A"/>
                </a:solidFill>
                <a:ea typeface="Pretendard Light"/>
              </a:rPr>
              <a:t>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620" y="2716212"/>
            <a:ext cx="137445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219075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43300" y="698500"/>
            <a:ext cx="114681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6600" b="0" i="0" u="none" strike="noStrike" dirty="0">
                <a:solidFill>
                  <a:srgbClr val="4585FB"/>
                </a:solidFill>
                <a:ea typeface="Pretendard Bold"/>
              </a:rPr>
              <a:t>데이터</a:t>
            </a:r>
            <a:r>
              <a:rPr lang="en-US" sz="66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6600" b="0" i="0" u="none" strike="noStrike" dirty="0" smtClean="0">
                <a:solidFill>
                  <a:srgbClr val="4585FB"/>
                </a:solidFill>
                <a:ea typeface="Pretendard Bold"/>
              </a:rPr>
              <a:t>수집</a:t>
            </a:r>
            <a:r>
              <a:rPr lang="en-US" altLang="ko-KR" sz="4000" b="0" i="0" u="none" strike="noStrike" dirty="0" smtClean="0">
                <a:solidFill>
                  <a:srgbClr val="4585FB"/>
                </a:solidFill>
                <a:ea typeface="Pretendard Bold"/>
              </a:rPr>
              <a:t>(</a:t>
            </a:r>
            <a:r>
              <a:rPr lang="ko-KR" altLang="en-US" sz="4000" b="0" i="0" u="none" strike="noStrike" dirty="0" smtClean="0">
                <a:solidFill>
                  <a:srgbClr val="4585FB"/>
                </a:solidFill>
                <a:ea typeface="Pretendard Bold"/>
              </a:rPr>
              <a:t>스타일 페이지</a:t>
            </a:r>
            <a:r>
              <a:rPr lang="en-US" altLang="ko-KR" sz="4000" b="0" i="0" u="none" strike="noStrike" dirty="0" smtClean="0">
                <a:solidFill>
                  <a:srgbClr val="4585FB"/>
                </a:solidFill>
                <a:ea typeface="Pretendard Bold"/>
              </a:rPr>
              <a:t>)</a:t>
            </a:r>
            <a:endParaRPr lang="ko-KR" sz="4000" b="0" i="0" u="none" strike="noStrike" dirty="0">
              <a:solidFill>
                <a:srgbClr val="4585FB"/>
              </a:solidFill>
              <a:ea typeface="Pretendard Bold"/>
            </a:endParaRPr>
          </a:p>
          <a:p>
            <a:pPr lvl="0" algn="l">
              <a:lnSpc>
                <a:spcPct val="130310"/>
              </a:lnSpc>
            </a:pPr>
            <a:endParaRPr lang="ko-KR" sz="6600" b="0" i="0" u="none" strike="noStrike" dirty="0">
              <a:solidFill>
                <a:srgbClr val="4585FB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585FB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75250" y="5785394"/>
            <a:ext cx="3429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2552700"/>
            <a:ext cx="6172200" cy="316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" y="6239483"/>
            <a:ext cx="6172200" cy="3111500"/>
          </a:xfrm>
          <a:prstGeom prst="rect">
            <a:avLst/>
          </a:prstGeom>
        </p:spPr>
      </p:pic>
      <p:pic>
        <p:nvPicPr>
          <p:cNvPr id="12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90500" y="-1109140"/>
            <a:ext cx="800100" cy="8597900"/>
          </a:xfrm>
          <a:prstGeom prst="rect">
            <a:avLst/>
          </a:prstGeom>
        </p:spPr>
      </p:pic>
      <p:sp>
        <p:nvSpPr>
          <p:cNvPr id="13" name="TextBox 11"/>
          <p:cNvSpPr txBox="1"/>
          <p:nvPr/>
        </p:nvSpPr>
        <p:spPr>
          <a:xfrm>
            <a:off x="9447530" y="3129499"/>
            <a:ext cx="7747000" cy="2305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sz="1600" b="0" i="0" u="none" strike="noStrike" dirty="0" smtClean="0">
                <a:solidFill>
                  <a:srgbClr val="2A2A2A"/>
                </a:solidFill>
                <a:ea typeface="Pretendard Regular"/>
              </a:rPr>
              <a:t>수집한 데이터 </a:t>
            </a:r>
            <a:r>
              <a:rPr lang="en-US" altLang="ko-KR" sz="1600" b="0" i="0" u="none" strike="noStrike" dirty="0" smtClean="0">
                <a:solidFill>
                  <a:srgbClr val="2A2A2A"/>
                </a:solidFill>
                <a:ea typeface="Pretendard Regular"/>
              </a:rPr>
              <a:t>: </a:t>
            </a:r>
            <a:r>
              <a:rPr lang="ko-KR" altLang="en-US" sz="1600" b="0" i="0" u="none" strike="noStrike" dirty="0" smtClean="0">
                <a:solidFill>
                  <a:srgbClr val="2A2A2A"/>
                </a:solidFill>
                <a:ea typeface="Pretendard Regular"/>
              </a:rPr>
              <a:t>모델 이미지의 </a:t>
            </a:r>
            <a:r>
              <a:rPr lang="en-US" altLang="ko-KR" sz="1600" b="0" i="0" u="none" strike="noStrike" dirty="0" err="1" smtClean="0">
                <a:solidFill>
                  <a:srgbClr val="2A2A2A"/>
                </a:solidFill>
                <a:ea typeface="Pretendard Regular"/>
              </a:rPr>
              <a:t>url</a:t>
            </a:r>
            <a:r>
              <a:rPr lang="en-US" altLang="ko-KR" sz="1600" b="0" i="0" u="none" strike="noStrike" dirty="0" smtClean="0">
                <a:solidFill>
                  <a:srgbClr val="2A2A2A"/>
                </a:solidFill>
                <a:ea typeface="Pretendard Regular"/>
              </a:rPr>
              <a:t>, </a:t>
            </a:r>
            <a:r>
              <a:rPr lang="ko-KR" altLang="en-US" sz="1600" b="0" i="0" u="none" strike="noStrike" dirty="0" smtClean="0">
                <a:solidFill>
                  <a:srgbClr val="2A2A2A"/>
                </a:solidFill>
                <a:ea typeface="Pretendard Regular"/>
              </a:rPr>
              <a:t>스타일 종류</a:t>
            </a:r>
            <a:r>
              <a:rPr lang="en-US" altLang="ko-KR" sz="1600" b="0" i="0" u="none" strike="noStrike" dirty="0" smtClean="0">
                <a:solidFill>
                  <a:srgbClr val="2A2A2A"/>
                </a:solidFill>
                <a:ea typeface="Pretendard Regular"/>
              </a:rPr>
              <a:t>(</a:t>
            </a:r>
            <a:r>
              <a:rPr lang="ko-KR" altLang="en-US" sz="1600" b="0" i="0" u="none" strike="noStrike" dirty="0" err="1" smtClean="0">
                <a:solidFill>
                  <a:srgbClr val="2A2A2A"/>
                </a:solidFill>
                <a:ea typeface="Pretendard Regular"/>
              </a:rPr>
              <a:t>아메카지</a:t>
            </a:r>
            <a:r>
              <a:rPr lang="en-US" altLang="ko-KR" sz="1600" b="0" i="0" u="none" strike="noStrike" dirty="0" smtClean="0">
                <a:solidFill>
                  <a:srgbClr val="2A2A2A"/>
                </a:solidFill>
                <a:ea typeface="Pretendard Regular"/>
              </a:rPr>
              <a:t>, </a:t>
            </a:r>
            <a:r>
              <a:rPr lang="ko-KR" altLang="en-US" sz="1600" b="0" i="0" u="none" strike="noStrike" dirty="0" err="1" smtClean="0">
                <a:solidFill>
                  <a:srgbClr val="2A2A2A"/>
                </a:solidFill>
                <a:ea typeface="Pretendard Regular"/>
              </a:rPr>
              <a:t>케쥬얼</a:t>
            </a:r>
            <a:r>
              <a:rPr lang="en-US" altLang="ko-KR" sz="1600" b="0" i="0" u="none" strike="noStrike" dirty="0" smtClean="0">
                <a:solidFill>
                  <a:srgbClr val="2A2A2A"/>
                </a:solidFill>
                <a:ea typeface="Pretendard Regular"/>
              </a:rPr>
              <a:t>, </a:t>
            </a:r>
            <a:r>
              <a:rPr lang="ko-KR" altLang="en-US" sz="1600" b="0" i="0" u="none" strike="noStrike" dirty="0" err="1" smtClean="0">
                <a:solidFill>
                  <a:srgbClr val="2A2A2A"/>
                </a:solidFill>
                <a:ea typeface="Pretendard Regular"/>
              </a:rPr>
              <a:t>스트릿</a:t>
            </a:r>
            <a:r>
              <a:rPr lang="en-US" altLang="ko-KR" sz="1600" b="0" i="0" u="none" strike="noStrike" dirty="0" smtClean="0">
                <a:solidFill>
                  <a:srgbClr val="2A2A2A"/>
                </a:solidFill>
                <a:ea typeface="Pretendard Regular"/>
              </a:rPr>
              <a:t>,</a:t>
            </a:r>
            <a:r>
              <a:rPr lang="ko-KR" altLang="en-US" sz="1600" b="0" i="0" u="none" strike="noStrike" dirty="0" smtClean="0">
                <a:solidFill>
                  <a:srgbClr val="2A2A2A"/>
                </a:solidFill>
                <a:ea typeface="Pretendard Regular"/>
              </a:rPr>
              <a:t> </a:t>
            </a:r>
            <a:r>
              <a:rPr lang="en-US" altLang="ko-KR" sz="1600" b="0" i="0" u="none" strike="noStrike" dirty="0" smtClean="0">
                <a:solidFill>
                  <a:srgbClr val="2A2A2A"/>
                </a:solidFill>
                <a:ea typeface="Pretendard Regular"/>
              </a:rPr>
              <a:t>…), </a:t>
            </a:r>
            <a:r>
              <a:rPr lang="ko-KR" altLang="en-US" sz="1600" b="0" i="0" u="none" strike="noStrike" dirty="0" smtClean="0">
                <a:solidFill>
                  <a:srgbClr val="2A2A2A"/>
                </a:solidFill>
                <a:ea typeface="Pretendard Regular"/>
              </a:rPr>
              <a:t>모델이 입고있는                                                   옷들로 이동 할 수 있는 </a:t>
            </a:r>
            <a:r>
              <a:rPr lang="en-US" altLang="ko-KR" sz="1600" b="0" i="0" u="none" strike="noStrike" dirty="0" smtClean="0">
                <a:solidFill>
                  <a:srgbClr val="2A2A2A"/>
                </a:solidFill>
                <a:ea typeface="Pretendard Regular"/>
              </a:rPr>
              <a:t>id </a:t>
            </a:r>
            <a:r>
              <a:rPr lang="ko-KR" altLang="en-US" sz="1600" b="0" i="0" u="none" strike="noStrike" dirty="0" smtClean="0">
                <a:solidFill>
                  <a:srgbClr val="2A2A2A"/>
                </a:solidFill>
                <a:ea typeface="Pretendard Regular"/>
              </a:rPr>
              <a:t>값</a:t>
            </a:r>
            <a:endParaRPr lang="en-US" altLang="ko-KR" sz="1600" dirty="0" smtClean="0">
              <a:solidFill>
                <a:srgbClr val="2A2A2A"/>
              </a:solidFill>
              <a:ea typeface="Pretendard Regular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sz="1600" dirty="0" smtClean="0">
                <a:solidFill>
                  <a:srgbClr val="2A2A2A"/>
                </a:solidFill>
                <a:ea typeface="Pretendard Regular"/>
              </a:rPr>
              <a:t>수집 방식 </a:t>
            </a:r>
            <a:r>
              <a:rPr lang="en-US" altLang="ko-KR" sz="1600" dirty="0" smtClean="0">
                <a:solidFill>
                  <a:srgbClr val="2A2A2A"/>
                </a:solidFill>
                <a:ea typeface="Pretendard Regular"/>
              </a:rPr>
              <a:t>: </a:t>
            </a:r>
            <a:r>
              <a:rPr lang="ko-KR" altLang="en-US" sz="1600" dirty="0" smtClean="0">
                <a:solidFill>
                  <a:srgbClr val="2A2A2A"/>
                </a:solidFill>
                <a:ea typeface="Pretendard Regular"/>
              </a:rPr>
              <a:t>동적  </a:t>
            </a:r>
            <a:r>
              <a:rPr lang="ko-KR" altLang="en-US" sz="1600" dirty="0" err="1" smtClean="0">
                <a:solidFill>
                  <a:srgbClr val="2A2A2A"/>
                </a:solidFill>
                <a:ea typeface="Pretendard Regular"/>
              </a:rPr>
              <a:t>크롤링</a:t>
            </a:r>
            <a:endParaRPr lang="en-US" altLang="ko-KR" sz="1600" dirty="0" smtClean="0">
              <a:solidFill>
                <a:srgbClr val="2A2A2A"/>
              </a:solidFill>
              <a:ea typeface="Pretendard Regular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endParaRPr lang="en-US" altLang="ko-KR" sz="1600" b="0" i="0" u="none" strike="noStrike" dirty="0" smtClean="0">
              <a:solidFill>
                <a:srgbClr val="2A2A2A"/>
              </a:solidFill>
              <a:ea typeface="Pretendard Regular"/>
            </a:endParaRP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endParaRPr lang="ko-KR" sz="1600" b="0" i="0" u="none" strike="noStrike" dirty="0">
              <a:solidFill>
                <a:srgbClr val="2A2A2A"/>
              </a:solidFill>
              <a:ea typeface="Pretendard Regular"/>
            </a:endParaRPr>
          </a:p>
        </p:txBody>
      </p:sp>
      <p:pic>
        <p:nvPicPr>
          <p:cNvPr id="14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2795250" y="964149"/>
            <a:ext cx="990600" cy="8597900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7530" y="6366483"/>
            <a:ext cx="6630670" cy="298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2190750"/>
            <a:ext cx="15989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43300" y="698500"/>
            <a:ext cx="114681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6600" b="0" i="0" u="none" strike="noStrike" dirty="0">
                <a:solidFill>
                  <a:srgbClr val="4585FB"/>
                </a:solidFill>
                <a:ea typeface="Pretendard Bold"/>
              </a:rPr>
              <a:t>데이터</a:t>
            </a:r>
            <a:r>
              <a:rPr lang="en-US" sz="6600" b="0" i="0" u="none" strike="noStrike" dirty="0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6600" b="0" i="0" u="none" strike="noStrike" dirty="0" smtClean="0">
                <a:solidFill>
                  <a:srgbClr val="4585FB"/>
                </a:solidFill>
                <a:ea typeface="Pretendard Bold"/>
              </a:rPr>
              <a:t>수집</a:t>
            </a:r>
            <a:r>
              <a:rPr lang="en-US" altLang="ko-KR" sz="4000" b="0" i="0" u="none" strike="noStrike" dirty="0" smtClean="0">
                <a:solidFill>
                  <a:srgbClr val="4585FB"/>
                </a:solidFill>
                <a:ea typeface="Pretendard Bold"/>
              </a:rPr>
              <a:t>(</a:t>
            </a:r>
            <a:r>
              <a:rPr lang="ko-KR" altLang="en-US" sz="4000" b="0" i="0" u="none" strike="noStrike" dirty="0" smtClean="0">
                <a:solidFill>
                  <a:srgbClr val="4585FB"/>
                </a:solidFill>
                <a:ea typeface="Pretendard Bold"/>
              </a:rPr>
              <a:t>스타일 페이지</a:t>
            </a:r>
            <a:r>
              <a:rPr lang="en-US" altLang="ko-KR" sz="4000" b="0" i="0" u="none" strike="noStrike" dirty="0" smtClean="0">
                <a:solidFill>
                  <a:srgbClr val="4585FB"/>
                </a:solidFill>
                <a:ea typeface="Pretendard Bold"/>
              </a:rPr>
              <a:t>)</a:t>
            </a:r>
            <a:endParaRPr lang="ko-KR" sz="4000" b="0" i="0" u="none" strike="noStrike" dirty="0">
              <a:solidFill>
                <a:srgbClr val="4585FB"/>
              </a:solidFill>
              <a:ea typeface="Pretendard Bold"/>
            </a:endParaRPr>
          </a:p>
          <a:p>
            <a:pPr lvl="0" algn="l">
              <a:lnSpc>
                <a:spcPct val="130310"/>
              </a:lnSpc>
            </a:pPr>
            <a:endParaRPr lang="ko-KR" sz="6600" b="0" i="0" u="none" strike="noStrike" dirty="0">
              <a:solidFill>
                <a:srgbClr val="4585FB"/>
              </a:solidFill>
              <a:ea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 dirty="0" smtClean="0">
                <a:solidFill>
                  <a:srgbClr val="4585FB"/>
                </a:solidFill>
                <a:latin typeface="Poppins ExtraLight"/>
              </a:rPr>
              <a:t>06</a:t>
            </a:r>
            <a:endParaRPr lang="en-US" sz="8500" b="0" i="0" u="none" strike="noStrike" spc="-500" dirty="0">
              <a:solidFill>
                <a:srgbClr val="4585FB"/>
              </a:solidFill>
              <a:latin typeface="Poppins ExtraLight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81038" y="5185812"/>
            <a:ext cx="262423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2552700"/>
            <a:ext cx="6172200" cy="2346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" y="5353050"/>
            <a:ext cx="6172200" cy="2381250"/>
          </a:xfrm>
          <a:prstGeom prst="rect">
            <a:avLst/>
          </a:prstGeom>
        </p:spPr>
      </p:pic>
      <p:pic>
        <p:nvPicPr>
          <p:cNvPr id="12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846185" y="1456082"/>
            <a:ext cx="800100" cy="13971270"/>
          </a:xfrm>
          <a:prstGeom prst="rect">
            <a:avLst/>
          </a:prstGeom>
        </p:spPr>
      </p:pic>
      <p:sp>
        <p:nvSpPr>
          <p:cNvPr id="13" name="TextBox 11"/>
          <p:cNvSpPr txBox="1"/>
          <p:nvPr/>
        </p:nvSpPr>
        <p:spPr>
          <a:xfrm>
            <a:off x="2667000" y="8701851"/>
            <a:ext cx="13106400" cy="779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b="0" i="0" u="none" strike="noStrike" dirty="0" smtClean="0">
                <a:solidFill>
                  <a:srgbClr val="2A2A2A"/>
                </a:solidFill>
                <a:ea typeface="Pretendard Regular"/>
              </a:rPr>
              <a:t>수집한 데이터 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ea typeface="Pretendard Regular"/>
              </a:rPr>
              <a:t>: </a:t>
            </a:r>
            <a:r>
              <a:rPr lang="ko-KR" altLang="en-US" b="0" i="0" u="none" strike="noStrike" dirty="0" smtClean="0">
                <a:solidFill>
                  <a:srgbClr val="2A2A2A"/>
                </a:solidFill>
                <a:ea typeface="Pretendard Regular"/>
              </a:rPr>
              <a:t>스타일 종류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ea typeface="Pretendard Regular"/>
              </a:rPr>
              <a:t>(</a:t>
            </a:r>
            <a:r>
              <a:rPr lang="ko-KR" altLang="en-US" b="0" i="0" u="none" strike="noStrike" dirty="0" err="1" smtClean="0">
                <a:solidFill>
                  <a:srgbClr val="2A2A2A"/>
                </a:solidFill>
                <a:ea typeface="Pretendard Regular"/>
              </a:rPr>
              <a:t>아메카지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ea typeface="Pretendard Regular"/>
              </a:rPr>
              <a:t>, </a:t>
            </a:r>
            <a:r>
              <a:rPr lang="ko-KR" altLang="en-US" b="0" i="0" u="none" strike="noStrike" dirty="0" err="1" smtClean="0">
                <a:solidFill>
                  <a:srgbClr val="2A2A2A"/>
                </a:solidFill>
                <a:ea typeface="Pretendard Regular"/>
              </a:rPr>
              <a:t>케쥬얼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ea typeface="Pretendard Regular"/>
              </a:rPr>
              <a:t>, </a:t>
            </a:r>
            <a:r>
              <a:rPr lang="ko-KR" altLang="en-US" b="0" i="0" u="none" strike="noStrike" dirty="0" err="1" smtClean="0">
                <a:solidFill>
                  <a:srgbClr val="2A2A2A"/>
                </a:solidFill>
                <a:ea typeface="Pretendard Regular"/>
              </a:rPr>
              <a:t>스트릿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ea typeface="Pretendard Regular"/>
              </a:rPr>
              <a:t>,</a:t>
            </a:r>
            <a:r>
              <a:rPr lang="ko-KR" altLang="en-US" b="0" i="0" u="none" strike="noStrike" dirty="0" smtClean="0">
                <a:solidFill>
                  <a:srgbClr val="2A2A2A"/>
                </a:solidFill>
                <a:ea typeface="Pretendard Regular"/>
              </a:rPr>
              <a:t> 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ea typeface="Pretendard Regular"/>
              </a:rPr>
              <a:t>…), </a:t>
            </a:r>
            <a:r>
              <a:rPr lang="ko-KR" altLang="en-US" dirty="0">
                <a:solidFill>
                  <a:srgbClr val="2A2A2A"/>
                </a:solidFill>
                <a:ea typeface="Pretendard Regular"/>
              </a:rPr>
              <a:t>모델 이미지의 </a:t>
            </a:r>
            <a:r>
              <a:rPr lang="en-US" altLang="ko-KR" dirty="0" err="1">
                <a:solidFill>
                  <a:srgbClr val="2A2A2A"/>
                </a:solidFill>
                <a:ea typeface="Pretendard Regular"/>
              </a:rPr>
              <a:t>url</a:t>
            </a:r>
            <a:r>
              <a:rPr lang="en-US" altLang="ko-KR" dirty="0">
                <a:solidFill>
                  <a:srgbClr val="2A2A2A"/>
                </a:solidFill>
                <a:ea typeface="Pretendard Regular"/>
              </a:rPr>
              <a:t>, </a:t>
            </a:r>
            <a:r>
              <a:rPr lang="ko-KR" altLang="en-US" b="0" i="0" u="none" strike="noStrike" dirty="0" smtClean="0">
                <a:solidFill>
                  <a:srgbClr val="2A2A2A"/>
                </a:solidFill>
                <a:ea typeface="Pretendard Regular"/>
              </a:rPr>
              <a:t>모델이 입고있는 옷들로 이동 할 수 있는 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ea typeface="Pretendard Regular"/>
              </a:rPr>
              <a:t>id </a:t>
            </a:r>
            <a:r>
              <a:rPr lang="ko-KR" altLang="en-US" b="0" i="0" u="none" strike="noStrike" dirty="0" smtClean="0">
                <a:solidFill>
                  <a:srgbClr val="2A2A2A"/>
                </a:solidFill>
                <a:ea typeface="Pretendard Regular"/>
              </a:rPr>
              <a:t>값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ea typeface="Pretendard Regular"/>
              </a:rPr>
              <a:t>(6</a:t>
            </a:r>
            <a:r>
              <a:rPr lang="ko-KR" altLang="en-US" b="0" i="0" u="none" strike="noStrike" dirty="0" smtClean="0">
                <a:solidFill>
                  <a:srgbClr val="2A2A2A"/>
                </a:solidFill>
                <a:ea typeface="Pretendard Regular"/>
              </a:rPr>
              <a:t>개</a:t>
            </a:r>
            <a:r>
              <a:rPr lang="en-US" altLang="ko-KR" b="0" i="0" u="none" strike="noStrike" dirty="0" smtClean="0">
                <a:solidFill>
                  <a:srgbClr val="2A2A2A"/>
                </a:solidFill>
                <a:ea typeface="Pretendard Regular"/>
              </a:rPr>
              <a:t>)</a:t>
            </a:r>
            <a:endParaRPr lang="en-US" altLang="ko-KR" dirty="0" smtClean="0">
              <a:solidFill>
                <a:srgbClr val="2A2A2A"/>
              </a:solidFill>
              <a:ea typeface="Pretendard Regular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수집 방식 </a:t>
            </a:r>
            <a:r>
              <a:rPr lang="en-US" altLang="ko-KR" dirty="0" smtClean="0">
                <a:solidFill>
                  <a:srgbClr val="2A2A2A"/>
                </a:solidFill>
                <a:ea typeface="Pretendard Regular"/>
              </a:rPr>
              <a:t>: </a:t>
            </a:r>
            <a:r>
              <a:rPr lang="ko-KR" altLang="en-US" dirty="0" smtClean="0">
                <a:solidFill>
                  <a:srgbClr val="2A2A2A"/>
                </a:solidFill>
                <a:ea typeface="Pretendard Regular"/>
              </a:rPr>
              <a:t>동적  </a:t>
            </a:r>
            <a:r>
              <a:rPr lang="ko-KR" altLang="en-US" dirty="0" err="1" smtClean="0">
                <a:solidFill>
                  <a:srgbClr val="2A2A2A"/>
                </a:solidFill>
                <a:ea typeface="Pretendard Regular"/>
              </a:rPr>
              <a:t>크롤링</a:t>
            </a:r>
            <a:endParaRPr lang="en-US" altLang="ko-KR" dirty="0" smtClean="0">
              <a:solidFill>
                <a:srgbClr val="2A2A2A"/>
              </a:solidFill>
              <a:ea typeface="Pretendard Regular"/>
            </a:endParaRPr>
          </a:p>
          <a:p>
            <a:pPr marL="342900" lvl="0" indent="-342900" algn="just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endParaRPr lang="en-US" altLang="ko-KR" b="0" i="0" u="none" strike="noStrike" dirty="0" smtClean="0">
              <a:solidFill>
                <a:srgbClr val="2A2A2A"/>
              </a:solidFill>
              <a:ea typeface="Pretendard Regular"/>
            </a:endParaRPr>
          </a:p>
          <a:p>
            <a:pPr lvl="0" algn="just">
              <a:lnSpc>
                <a:spcPct val="136950"/>
              </a:lnSpc>
              <a:buClr>
                <a:srgbClr val="2A2A2A"/>
              </a:buClr>
            </a:pPr>
            <a:endParaRPr lang="ko-KR" b="0" i="0" u="none" strike="noStrike" dirty="0">
              <a:solidFill>
                <a:srgbClr val="2A2A2A"/>
              </a:solidFill>
              <a:ea typeface="Pretendard Regular"/>
            </a:endParaRPr>
          </a:p>
        </p:txBody>
      </p:sp>
      <p:pic>
        <p:nvPicPr>
          <p:cNvPr id="14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925790" y="2495967"/>
            <a:ext cx="640890" cy="13971270"/>
          </a:xfrm>
          <a:prstGeom prst="rect">
            <a:avLst/>
          </a:prstGeom>
        </p:spPr>
      </p:pic>
      <p:pic>
        <p:nvPicPr>
          <p:cNvPr id="15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0" y="2552700"/>
            <a:ext cx="6858000" cy="23469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1200" y="5475928"/>
            <a:ext cx="6858000" cy="225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550</Words>
  <Application>Microsoft Office PowerPoint</Application>
  <PresentationFormat>사용자 지정</PresentationFormat>
  <Paragraphs>127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Pretendard Bold</vt:lpstr>
      <vt:lpstr>Pretendard Regular</vt:lpstr>
      <vt:lpstr>Arial</vt:lpstr>
      <vt:lpstr>Pretendard Medium</vt:lpstr>
      <vt:lpstr>Pretendard Light</vt:lpstr>
      <vt:lpstr>Calibri</vt:lpstr>
      <vt:lpstr>Poppins ExtraLight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ITSC</cp:lastModifiedBy>
  <cp:revision>97</cp:revision>
  <dcterms:created xsi:type="dcterms:W3CDTF">2006-08-16T00:00:00Z</dcterms:created>
  <dcterms:modified xsi:type="dcterms:W3CDTF">2024-06-20T07:31:35Z</dcterms:modified>
</cp:coreProperties>
</file>